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2852935" y="1844824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</a:t>
            </a:r>
            <a:r>
              <a:rPr lang="en-GB" sz="2400" dirty="0">
                <a:latin typeface="Comic Sans MS" panose="030F0702030302020204" pitchFamily="66" charset="0"/>
              </a:rPr>
              <a:t>set of tiles represents the equation 2x + 2 = 6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113076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13076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420888" y="153374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20888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905164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905164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697252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697252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2656" y="4725144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2x</a:t>
            </a:r>
            <a:endParaRPr lang="en-GB" sz="4800" dirty="0"/>
          </a:p>
        </p:txBody>
      </p:sp>
      <p:sp>
        <p:nvSpPr>
          <p:cNvPr id="88" name="TextBox 87"/>
          <p:cNvSpPr txBox="1"/>
          <p:nvPr/>
        </p:nvSpPr>
        <p:spPr>
          <a:xfrm>
            <a:off x="2939453" y="4725143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851810" y="4725144"/>
            <a:ext cx="129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6</a:t>
            </a:r>
            <a:endParaRPr lang="en-GB" sz="4800" dirty="0"/>
          </a:p>
        </p:txBody>
      </p:sp>
      <p:sp>
        <p:nvSpPr>
          <p:cNvPr id="90" name="TextBox 89"/>
          <p:cNvSpPr txBox="1"/>
          <p:nvPr/>
        </p:nvSpPr>
        <p:spPr>
          <a:xfrm>
            <a:off x="1763578" y="4725144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+ 2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7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44624"/>
            <a:ext cx="9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Now solve these equations. You </a:t>
            </a:r>
            <a:r>
              <a:rPr lang="en-GB" sz="2400" b="1" dirty="0" smtClean="0">
                <a:latin typeface="Comic Sans MS" panose="030F0702030302020204" pitchFamily="66" charset="0"/>
              </a:rPr>
              <a:t>must</a:t>
            </a:r>
            <a:r>
              <a:rPr lang="en-GB" sz="2400" dirty="0" smtClean="0">
                <a:latin typeface="Comic Sans MS" panose="030F0702030302020204" pitchFamily="66" charset="0"/>
              </a:rPr>
              <a:t> show your method, and you can use the algebra tiles to help you.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0689"/>
              </p:ext>
            </p:extLst>
          </p:nvPr>
        </p:nvGraphicFramePr>
        <p:xfrm>
          <a:off x="251520" y="980728"/>
          <a:ext cx="849694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2x + 1 = 17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4x + 3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23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+ 7 = 17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+ 6 = 21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+ 7 = 17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 + 4x = 23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4x + 7 = 19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4 + 5x = 34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7x + 6 = 34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10 + 4x = 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2x – 4 = 20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7 = 14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– 4 = 26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6 = 9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2 = 10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6x – 1 = 29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– 5 = 45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7x – 12 = 9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8 = 22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8x – 4 = 84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01317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Challenge</a:t>
            </a:r>
            <a:r>
              <a:rPr lang="en-GB" sz="2400" dirty="0" smtClean="0"/>
              <a:t>: Write 3 equations of your own with the answer x = 5.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980728"/>
            <a:ext cx="17641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x</a:t>
            </a:r>
            <a:r>
              <a:rPr lang="en-GB" sz="2400" dirty="0" smtClean="0">
                <a:solidFill>
                  <a:schemeClr val="accent1"/>
                </a:solidFill>
              </a:rPr>
              <a:t> = 8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5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2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3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2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5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3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6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4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4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4268" y="980728"/>
            <a:ext cx="17641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x</a:t>
            </a:r>
            <a:r>
              <a:rPr lang="en-GB" sz="2400" dirty="0" smtClean="0">
                <a:solidFill>
                  <a:schemeClr val="accent1"/>
                </a:solidFill>
              </a:rPr>
              <a:t> = 12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7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6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5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4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5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10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3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10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x = 11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2852935" y="1844824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can take 2 red unit tiles off both sides of the equation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113076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13076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420888" y="153374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20888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905164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905164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697252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697252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656" y="4725144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2x</a:t>
            </a:r>
            <a:endParaRPr lang="en-GB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2939453" y="4725143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1810" y="4725144"/>
            <a:ext cx="129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4</a:t>
            </a:r>
            <a:endParaRPr lang="en-GB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1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2" grpId="0" animBg="1"/>
      <p:bldP spid="83" grpId="0" animBg="1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2852935" y="1844824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share out the red tiles equally between the x tiles.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113076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13076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905164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905164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4248" y="5650378"/>
            <a:ext cx="1944216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x = 2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0" grpId="0" animBg="1"/>
      <p:bldP spid="81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could represent this algebraically as follows: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28360"/>
              </p:ext>
            </p:extLst>
          </p:nvPr>
        </p:nvGraphicFramePr>
        <p:xfrm>
          <a:off x="323528" y="1556792"/>
          <a:ext cx="540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90"/>
                <a:gridCol w="1091610"/>
                <a:gridCol w="1350150"/>
                <a:gridCol w="13501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2x</a:t>
                      </a:r>
                      <a:r>
                        <a:rPr lang="en-GB" sz="3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+ 2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34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- 2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÷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36096" y="2276872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Take off the 2 red tiles</a:t>
            </a:r>
            <a:endParaRPr lang="en-GB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36096" y="3379639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Share the red tiles out between the 2 x tiles.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413000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</a:t>
            </a:r>
            <a:r>
              <a:rPr lang="en-GB" sz="2400" dirty="0">
                <a:latin typeface="Comic Sans MS" panose="030F0702030302020204" pitchFamily="66" charset="0"/>
              </a:rPr>
              <a:t>set of tiles represents the equation 2x </a:t>
            </a:r>
            <a:r>
              <a:rPr lang="en-GB" sz="2400" dirty="0" smtClean="0">
                <a:latin typeface="Comic Sans MS" panose="030F0702030302020204" pitchFamily="66" charset="0"/>
              </a:rPr>
              <a:t>- 4 </a:t>
            </a:r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dirty="0" smtClean="0">
                <a:latin typeface="Comic Sans MS" panose="030F0702030302020204" pitchFamily="66" charset="0"/>
              </a:rPr>
              <a:t>12.</a:t>
            </a:r>
            <a:endParaRPr lang="en-GB" sz="2400" dirty="0"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70199" y="1844824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849924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849924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20888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42012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642012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34100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434100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2656" y="4725144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2x</a:t>
            </a:r>
            <a:endParaRPr lang="en-GB" sz="4800" dirty="0"/>
          </a:p>
        </p:txBody>
      </p:sp>
      <p:sp>
        <p:nvSpPr>
          <p:cNvPr id="88" name="TextBox 87"/>
          <p:cNvSpPr txBox="1"/>
          <p:nvPr/>
        </p:nvSpPr>
        <p:spPr>
          <a:xfrm>
            <a:off x="3570198" y="4725142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63978" y="4725144"/>
            <a:ext cx="129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12</a:t>
            </a:r>
            <a:endParaRPr lang="en-GB" sz="4800" dirty="0"/>
          </a:p>
        </p:txBody>
      </p:sp>
      <p:sp>
        <p:nvSpPr>
          <p:cNvPr id="90" name="TextBox 89"/>
          <p:cNvSpPr txBox="1"/>
          <p:nvPr/>
        </p:nvSpPr>
        <p:spPr>
          <a:xfrm>
            <a:off x="2051720" y="4725141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- 4</a:t>
            </a:r>
            <a:endParaRPr lang="en-GB" sz="4800" dirty="0"/>
          </a:p>
        </p:txBody>
      </p:sp>
      <p:sp>
        <p:nvSpPr>
          <p:cNvPr id="23" name="Rectangle 22"/>
          <p:cNvSpPr/>
          <p:nvPr/>
        </p:nvSpPr>
        <p:spPr>
          <a:xfrm>
            <a:off x="2413000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5088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5088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49924" y="3131736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49924" y="3923824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42012" y="3131736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2012" y="3923824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34100" y="3131736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4100" y="3923824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413000" y="2742019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13000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add red +1 tiles to cancel out blue -1 tiles.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we must keep it balanced! </a:t>
            </a:r>
            <a:endParaRPr lang="en-GB" sz="2400" dirty="0"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70199" y="2237963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931008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931008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849924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849924" y="274201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42012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642012" y="274201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34100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434100" y="274201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2656" y="5118283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2x</a:t>
            </a:r>
            <a:endParaRPr lang="en-GB" sz="4800" dirty="0"/>
          </a:p>
        </p:txBody>
      </p:sp>
      <p:sp>
        <p:nvSpPr>
          <p:cNvPr id="88" name="TextBox 87"/>
          <p:cNvSpPr txBox="1"/>
          <p:nvPr/>
        </p:nvSpPr>
        <p:spPr>
          <a:xfrm>
            <a:off x="3570198" y="5118281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63978" y="5118283"/>
            <a:ext cx="129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16</a:t>
            </a:r>
            <a:endParaRPr lang="en-GB" sz="4800" dirty="0"/>
          </a:p>
        </p:txBody>
      </p:sp>
      <p:sp>
        <p:nvSpPr>
          <p:cNvPr id="24" name="Rectangle 23"/>
          <p:cNvSpPr/>
          <p:nvPr/>
        </p:nvSpPr>
        <p:spPr>
          <a:xfrm>
            <a:off x="3205088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5088" y="2742019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49924" y="352487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49924" y="431696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42012" y="352487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2012" y="431696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34100" y="352487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34100" y="431696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30140" y="206649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09420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88224" y="5448126"/>
            <a:ext cx="2319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We must add the same tiles on to both sides to keep the equation balanced.</a:t>
            </a:r>
            <a:endParaRPr lang="en-GB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3320988" y="206707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209420" y="2731486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30140" y="284992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20988" y="284992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09420" y="352487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09420" y="431696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87" grpId="0"/>
      <p:bldP spid="88" grpId="0"/>
      <p:bldP spid="89" grpId="0"/>
      <p:bldP spid="24" grpId="0" animBg="1"/>
      <p:bldP spid="25" grpId="0" animBg="1"/>
      <p:bldP spid="32" grpId="0" animBg="1"/>
      <p:bldP spid="32" grpId="1" animBg="1"/>
      <p:bldP spid="33" grpId="0" animBg="1"/>
      <p:bldP spid="2" grpId="0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96" y="9865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then share out the red tiles between the x tiles.</a:t>
            </a:r>
            <a:endParaRPr lang="en-GB" sz="2400" dirty="0"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880500" y="2564904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484784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484784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131840" y="150370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31840" y="229579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923928" y="150370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923928" y="229579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716016" y="150370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716016" y="229579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31840" y="307865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31840" y="387073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3928" y="307865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23928" y="387073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16016" y="307865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16016" y="387073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91336" y="150370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91336" y="228526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91336" y="307865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91336" y="387073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04248" y="5650378"/>
            <a:ext cx="1944216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x = 8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4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2" grpId="0" animBg="1"/>
      <p:bldP spid="83" grpId="0" animBg="1"/>
      <p:bldP spid="30" grpId="0" animBg="1"/>
      <p:bldP spid="31" grpId="0" animBg="1"/>
      <p:bldP spid="33" grpId="0" animBg="1"/>
      <p:bldP spid="35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could represent this algebraically as follows: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Solving Two-Step </a:t>
            </a:r>
            <a:r>
              <a:rPr lang="en-GB" sz="2800" dirty="0" smtClean="0">
                <a:solidFill>
                  <a:schemeClr val="tx1"/>
                </a:solidFill>
              </a:rPr>
              <a:t>Equations</a:t>
            </a: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855714"/>
              </p:ext>
            </p:extLst>
          </p:nvPr>
        </p:nvGraphicFramePr>
        <p:xfrm>
          <a:off x="323528" y="1556792"/>
          <a:ext cx="540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90"/>
                <a:gridCol w="1091610"/>
                <a:gridCol w="1350150"/>
                <a:gridCol w="13501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2x</a:t>
                      </a:r>
                      <a:r>
                        <a:rPr lang="en-GB" sz="3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34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÷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36096" y="2060848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Add on 4 red tiles to cancel out the blues.</a:t>
            </a:r>
            <a:endParaRPr lang="en-GB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36096" y="3379639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Share the red tiles out between the 2 x tiles.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44624"/>
            <a:ext cx="9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Now solve these equations. You </a:t>
            </a:r>
            <a:r>
              <a:rPr lang="en-GB" sz="2400" b="1" dirty="0" smtClean="0">
                <a:latin typeface="Comic Sans MS" panose="030F0702030302020204" pitchFamily="66" charset="0"/>
              </a:rPr>
              <a:t>must</a:t>
            </a:r>
            <a:r>
              <a:rPr lang="en-GB" sz="2400" dirty="0" smtClean="0">
                <a:latin typeface="Comic Sans MS" panose="030F0702030302020204" pitchFamily="66" charset="0"/>
              </a:rPr>
              <a:t> show your method, and you can use the algebra tiles to help you.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38389"/>
              </p:ext>
            </p:extLst>
          </p:nvPr>
        </p:nvGraphicFramePr>
        <p:xfrm>
          <a:off x="251520" y="980728"/>
          <a:ext cx="849694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2x + 1 = 17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4x + 3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23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+ 7 = 17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+ 6 = 21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+ 7 = 17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 + 4x = 23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4x + 7 = 19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4 + 5x = 34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7x + 6 = 34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10 + 4x = 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2x – 4 = 20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7 = 14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– 4 = 26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6 = 9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2 = 10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6x – 1 = 29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5x – 5 = 45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7x – 12 = 9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3x – 8 = 22</a:t>
                      </a:r>
                    </a:p>
                    <a:p>
                      <a:pPr marL="457200" indent="-457200">
                        <a:buFont typeface="+mj-lt"/>
                        <a:buAutoNum type="arabicParenR" startAt="11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8x – 4 = 84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01317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Challenge</a:t>
            </a:r>
            <a:r>
              <a:rPr lang="en-GB" sz="2400" dirty="0" smtClean="0"/>
              <a:t>: Write 3 equations of your own with the answer x = 5.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Q Templat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QQ Template</Template>
  <TotalTime>71</TotalTime>
  <Words>691</Words>
  <Application>Microsoft Office PowerPoint</Application>
  <PresentationFormat>On-screen Show (4:3)</PresentationFormat>
  <Paragraphs>269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QQ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Pythagoras; Quick Questions</cp:keywords>
  <cp:lastModifiedBy>Christine Norledge</cp:lastModifiedBy>
  <cp:revision>11</cp:revision>
  <dcterms:created xsi:type="dcterms:W3CDTF">2014-05-24T15:39:18Z</dcterms:created>
  <dcterms:modified xsi:type="dcterms:W3CDTF">2015-03-17T16:40:52Z</dcterms:modified>
</cp:coreProperties>
</file>