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48"/>
      </p:cViewPr>
      <p:guideLst>
        <p:guide orient="horz" pos="379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D5A0-B93F-41C8-AF5B-577BF8D6C30B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6C26E-9836-4EB8-A009-35252AD622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6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Image source: http://commons.wikimedia.org/wiki/File:Happy_Maths_2c_-_Flickr_-_Pratham_Books.jpg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Illustrated by Angie and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Upesh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Book Copyright: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Pratham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Books.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6C26E-9836-4EB8-A009-35252AD622D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Image source: http://commons.wikimedia.org/wiki/File:Happy_Maths_2c_-_Flickr_-_Pratham_Books.jpg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Illustrated by Angie and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Upesh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Book Copyright: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Pratham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Books.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6C26E-9836-4EB8-A009-35252AD622D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Image source: http://commons.wikimedia.org/wiki/File:Happy_Maths_2c_-_Flickr_-_Pratham_Books.jpg</a:t>
            </a:r>
          </a:p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Illustrated by Angie and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Upesh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Book Copyright: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Pratham</a:t>
            </a:r>
            <a:r>
              <a:rPr lang="en-GB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Books.</a:t>
            </a:r>
            <a:endParaRPr lang="en-GB" smtClean="0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6C26E-9836-4EB8-A009-35252AD622D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7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9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7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7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2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3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1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7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8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C0D5-8585-4EB9-AD59-EE634B04906D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B33E-E936-4385-83B7-282DCD53C1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1852"/>
            <a:ext cx="9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chemeClr val="accent6"/>
                </a:solidFill>
              </a:rPr>
              <a:t>LO</a:t>
            </a:r>
            <a:r>
              <a:rPr lang="en-GB" sz="2200" b="1" dirty="0" smtClean="0">
                <a:solidFill>
                  <a:schemeClr val="accent6"/>
                </a:solidFill>
              </a:rPr>
              <a:t>: Multiply by 10 and 100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51520" y="691388"/>
            <a:ext cx="3096344" cy="4124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800" indent="-514800">
              <a:lnSpc>
                <a:spcPct val="120000"/>
              </a:lnSpc>
              <a:buAutoNum type="arabicParenR"/>
            </a:pPr>
            <a:r>
              <a:rPr lang="en-GB" sz="2200" dirty="0" smtClean="0"/>
              <a:t>3.4 × 10</a:t>
            </a:r>
          </a:p>
          <a:p>
            <a:pPr marL="514800" indent="-514800">
              <a:lnSpc>
                <a:spcPct val="120000"/>
              </a:lnSpc>
              <a:buAutoNum type="arabicParenR"/>
            </a:pPr>
            <a:r>
              <a:rPr lang="en-GB" sz="2200" dirty="0" smtClean="0"/>
              <a:t>5.2 × 10 </a:t>
            </a:r>
          </a:p>
          <a:p>
            <a:pPr marL="514800" indent="-514800">
              <a:lnSpc>
                <a:spcPct val="120000"/>
              </a:lnSpc>
              <a:buAutoNum type="arabicParenR"/>
            </a:pPr>
            <a:r>
              <a:rPr lang="en-GB" sz="2200" dirty="0" smtClean="0"/>
              <a:t>8.4 × 10 </a:t>
            </a:r>
          </a:p>
          <a:p>
            <a:pPr marL="514800" indent="-514800">
              <a:lnSpc>
                <a:spcPct val="120000"/>
              </a:lnSpc>
              <a:buAutoNum type="arabicParenR"/>
            </a:pPr>
            <a:r>
              <a:rPr lang="en-GB" sz="2200" dirty="0" smtClean="0"/>
              <a:t>2.7 × 10</a:t>
            </a:r>
          </a:p>
          <a:p>
            <a:pPr marL="514800" indent="-514800">
              <a:lnSpc>
                <a:spcPct val="120000"/>
              </a:lnSpc>
              <a:buAutoNum type="arabicParenR"/>
            </a:pPr>
            <a:r>
              <a:rPr lang="en-GB" sz="2200" dirty="0" smtClean="0"/>
              <a:t>9.8 × 10</a:t>
            </a:r>
          </a:p>
          <a:p>
            <a:pPr marL="514800" indent="-514800">
              <a:lnSpc>
                <a:spcPct val="120000"/>
              </a:lnSpc>
              <a:buAutoNum type="arabicParenR"/>
            </a:pPr>
            <a:r>
              <a:rPr lang="en-GB" sz="2200" dirty="0" smtClean="0"/>
              <a:t>7.5 × 10</a:t>
            </a:r>
          </a:p>
          <a:p>
            <a:pPr marL="514800" indent="-514800">
              <a:lnSpc>
                <a:spcPct val="120000"/>
              </a:lnSpc>
              <a:buAutoNum type="arabicParenR"/>
            </a:pPr>
            <a:r>
              <a:rPr lang="en-GB" sz="2200" dirty="0" smtClean="0"/>
              <a:t>9.23 × 10</a:t>
            </a:r>
          </a:p>
          <a:p>
            <a:pPr marL="514800" indent="-514800">
              <a:lnSpc>
                <a:spcPct val="120000"/>
              </a:lnSpc>
              <a:buAutoNum type="arabicParenR"/>
            </a:pPr>
            <a:r>
              <a:rPr lang="en-GB" sz="2200" dirty="0" smtClean="0"/>
              <a:t>7.34 × 10 </a:t>
            </a:r>
          </a:p>
          <a:p>
            <a:pPr marL="514800" indent="-514800">
              <a:lnSpc>
                <a:spcPct val="120000"/>
              </a:lnSpc>
              <a:buAutoNum type="arabicParenR"/>
            </a:pPr>
            <a:r>
              <a:rPr lang="en-GB" sz="2200" dirty="0" smtClean="0"/>
              <a:t>5.72 × 10</a:t>
            </a:r>
          </a:p>
          <a:p>
            <a:pPr marL="514800" indent="-514800">
              <a:lnSpc>
                <a:spcPct val="120000"/>
              </a:lnSpc>
              <a:buAutoNum type="arabicParenR"/>
            </a:pPr>
            <a:r>
              <a:rPr lang="en-GB" sz="2200" dirty="0" smtClean="0"/>
              <a:t>2.87 × 10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547490" y="680300"/>
            <a:ext cx="3096344" cy="4124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800" indent="-514800">
              <a:lnSpc>
                <a:spcPct val="120000"/>
              </a:lnSpc>
            </a:pPr>
            <a:r>
              <a:rPr lang="en-GB" sz="2200" dirty="0" smtClean="0">
                <a:solidFill>
                  <a:sysClr val="windowText" lastClr="000000"/>
                </a:solidFill>
              </a:rPr>
              <a:t>11) 4.25 </a:t>
            </a:r>
            <a:r>
              <a:rPr lang="en-GB" sz="2200" dirty="0" smtClean="0"/>
              <a:t>× 100</a:t>
            </a:r>
          </a:p>
          <a:p>
            <a:pPr marL="514800" indent="-514800">
              <a:lnSpc>
                <a:spcPct val="120000"/>
              </a:lnSpc>
            </a:pPr>
            <a:r>
              <a:rPr lang="en-GB" sz="2200" dirty="0" smtClean="0"/>
              <a:t>12) 8.24 × 100</a:t>
            </a:r>
          </a:p>
          <a:p>
            <a:pPr marL="514800" indent="-514800">
              <a:lnSpc>
                <a:spcPct val="120000"/>
              </a:lnSpc>
            </a:pPr>
            <a:r>
              <a:rPr lang="en-GB" sz="2200" dirty="0" smtClean="0"/>
              <a:t>13) 9.31 × 100</a:t>
            </a:r>
          </a:p>
          <a:p>
            <a:pPr marL="514800" indent="-514800">
              <a:lnSpc>
                <a:spcPct val="120000"/>
              </a:lnSpc>
            </a:pPr>
            <a:r>
              <a:rPr lang="en-GB" sz="2200" dirty="0" smtClean="0"/>
              <a:t>14) 2.56 × 100</a:t>
            </a:r>
          </a:p>
          <a:p>
            <a:pPr marL="514800" indent="-514800">
              <a:lnSpc>
                <a:spcPct val="120000"/>
              </a:lnSpc>
            </a:pPr>
            <a:r>
              <a:rPr lang="en-GB" sz="2200" dirty="0" smtClean="0"/>
              <a:t>15) 8.12 × 100</a:t>
            </a:r>
          </a:p>
          <a:p>
            <a:pPr marL="514800" indent="-514800">
              <a:lnSpc>
                <a:spcPct val="120000"/>
              </a:lnSpc>
            </a:pPr>
            <a:r>
              <a:rPr lang="en-GB" sz="2200" dirty="0" smtClean="0"/>
              <a:t>16) 8.3 × 100</a:t>
            </a:r>
          </a:p>
          <a:p>
            <a:pPr marL="514800" indent="-514800">
              <a:lnSpc>
                <a:spcPct val="120000"/>
              </a:lnSpc>
            </a:pPr>
            <a:r>
              <a:rPr lang="en-GB" sz="2200" dirty="0" smtClean="0"/>
              <a:t>17) 2.4 × 100</a:t>
            </a:r>
          </a:p>
          <a:p>
            <a:pPr marL="514800" indent="-514800">
              <a:lnSpc>
                <a:spcPct val="120000"/>
              </a:lnSpc>
            </a:pPr>
            <a:r>
              <a:rPr lang="en-GB" sz="2200" dirty="0" smtClean="0"/>
              <a:t>18) 9.5 × 100</a:t>
            </a:r>
          </a:p>
          <a:p>
            <a:pPr marL="514800" indent="-514800">
              <a:lnSpc>
                <a:spcPct val="120000"/>
              </a:lnSpc>
            </a:pPr>
            <a:r>
              <a:rPr lang="en-GB" sz="2200" dirty="0" smtClean="0"/>
              <a:t>19) 8.3 × 100</a:t>
            </a:r>
          </a:p>
          <a:p>
            <a:pPr marL="514800" indent="-514800">
              <a:lnSpc>
                <a:spcPct val="120000"/>
              </a:lnSpc>
            </a:pPr>
            <a:r>
              <a:rPr lang="en-GB" sz="2200" dirty="0" smtClean="0"/>
              <a:t>20) 1.5 × 100 </a:t>
            </a:r>
            <a:endParaRPr lang="en-GB" sz="220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1760" y="672881"/>
            <a:ext cx="1368152" cy="4124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34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52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84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98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75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92.3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73.4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57.2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28.7</a:t>
            </a:r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256" y="642168"/>
            <a:ext cx="13681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425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824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931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256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812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830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240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950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830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150</a:t>
            </a:r>
            <a:endParaRPr lang="en-GB" sz="2200" b="1" dirty="0">
              <a:solidFill>
                <a:schemeClr val="accent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9" t="54191" r="12856" b="22572"/>
          <a:stretch/>
        </p:blipFill>
        <p:spPr bwMode="auto">
          <a:xfrm>
            <a:off x="5652120" y="4955682"/>
            <a:ext cx="2799572" cy="171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0" t="8498" r="19471" b="54167"/>
          <a:stretch/>
        </p:blipFill>
        <p:spPr bwMode="auto">
          <a:xfrm>
            <a:off x="6804248" y="4955683"/>
            <a:ext cx="2088232" cy="1714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24128" y="5028558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Master </a:t>
            </a:r>
          </a:p>
          <a:p>
            <a:r>
              <a:rPr lang="en-GB" sz="3200" dirty="0" smtClean="0"/>
              <a:t>The </a:t>
            </a:r>
          </a:p>
          <a:p>
            <a:r>
              <a:rPr lang="en-GB" sz="3200" dirty="0" smtClean="0"/>
              <a:t>Basics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5652120" y="4955683"/>
            <a:ext cx="3240360" cy="1714543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65162" y="645333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77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1852"/>
            <a:ext cx="9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chemeClr val="accent6"/>
                </a:solidFill>
              </a:rPr>
              <a:t>LO</a:t>
            </a:r>
            <a:r>
              <a:rPr lang="en-GB" sz="2200" b="1" dirty="0" smtClean="0">
                <a:solidFill>
                  <a:schemeClr val="accent6"/>
                </a:solidFill>
              </a:rPr>
              <a:t>: Multiply by 10 and 100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51520" y="691388"/>
            <a:ext cx="3096344" cy="4936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sz="2200" dirty="0"/>
              <a:t>12 x 10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sz="2200" dirty="0"/>
              <a:t>68 x 100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sz="2200" dirty="0"/>
              <a:t>83 ÷ 10		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sz="2200" dirty="0"/>
              <a:t>62 ÷ 100	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sz="2200" dirty="0"/>
              <a:t>1.3 x 10		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sz="2200" dirty="0"/>
              <a:t>0.06 x 10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sz="2200" dirty="0"/>
              <a:t>0.7 x 100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/>
            </a:pPr>
            <a:r>
              <a:rPr lang="en-GB" sz="2200" dirty="0"/>
              <a:t>6.4 x 1000</a:t>
            </a:r>
          </a:p>
          <a:p>
            <a:pPr>
              <a:lnSpc>
                <a:spcPct val="120000"/>
              </a:lnSpc>
            </a:pPr>
            <a:r>
              <a:rPr lang="en-GB" sz="2200" dirty="0"/>
              <a:t>9)  1.9 ÷ 10</a:t>
            </a:r>
          </a:p>
          <a:p>
            <a:pPr>
              <a:lnSpc>
                <a:spcPct val="120000"/>
              </a:lnSpc>
            </a:pPr>
            <a:r>
              <a:rPr lang="en-GB" sz="2200" dirty="0"/>
              <a:t>10) 2.9 ÷ 100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arenR" startAt="11"/>
            </a:pPr>
            <a:r>
              <a:rPr lang="en-GB" sz="2200" dirty="0"/>
              <a:t>4.97 ÷ 100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arenR" startAt="11"/>
            </a:pPr>
            <a:r>
              <a:rPr lang="en-GB" sz="2200" dirty="0" smtClean="0">
                <a:solidFill>
                  <a:prstClr val="black"/>
                </a:solidFill>
              </a:rPr>
              <a:t>58.1 </a:t>
            </a:r>
            <a:r>
              <a:rPr lang="en-GB" sz="2200" dirty="0"/>
              <a:t>÷</a:t>
            </a:r>
            <a:r>
              <a:rPr lang="en-GB" sz="2200" dirty="0">
                <a:solidFill>
                  <a:prstClr val="black"/>
                </a:solidFill>
              </a:rPr>
              <a:t> 100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27784" y="672881"/>
            <a:ext cx="1368152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120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6800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8.3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0.62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13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0.6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70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6400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0.19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0.029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0.0497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0.581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9" t="54191" r="12856" b="22572"/>
          <a:stretch/>
        </p:blipFill>
        <p:spPr bwMode="auto">
          <a:xfrm>
            <a:off x="5652120" y="4955682"/>
            <a:ext cx="2799572" cy="171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0" t="8498" r="19471" b="54167"/>
          <a:stretch/>
        </p:blipFill>
        <p:spPr bwMode="auto">
          <a:xfrm>
            <a:off x="6804248" y="4955683"/>
            <a:ext cx="2088232" cy="1714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24128" y="5028558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Master </a:t>
            </a:r>
          </a:p>
          <a:p>
            <a:r>
              <a:rPr lang="en-GB" sz="3200" dirty="0" smtClean="0"/>
              <a:t>The </a:t>
            </a:r>
          </a:p>
          <a:p>
            <a:r>
              <a:rPr lang="en-GB" sz="3200" dirty="0" smtClean="0"/>
              <a:t>Basics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5652120" y="4955683"/>
            <a:ext cx="3240360" cy="1714543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788024" y="764704"/>
            <a:ext cx="4032448" cy="162697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860032" y="836712"/>
            <a:ext cx="33165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u="sng" dirty="0" smtClean="0">
                <a:solidFill>
                  <a:schemeClr val="accent5"/>
                </a:solidFill>
              </a:rPr>
              <a:t>Challenge</a:t>
            </a:r>
          </a:p>
          <a:p>
            <a:r>
              <a:rPr lang="en-GB" sz="2200" dirty="0" smtClean="0">
                <a:latin typeface="Comic Sans MS" pitchFamily="66" charset="0"/>
              </a:rPr>
              <a:t>Write three problems of your own using the number 1234.</a:t>
            </a:r>
            <a:endParaRPr lang="en-GB" sz="2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8219748" y="934886"/>
            <a:ext cx="427860" cy="1269978"/>
            <a:chOff x="-1699637" y="2518447"/>
            <a:chExt cx="655013" cy="1944216"/>
          </a:xfrm>
        </p:grpSpPr>
        <p:sp>
          <p:nvSpPr>
            <p:cNvPr id="15" name="Rounded Rectangle 14"/>
            <p:cNvSpPr/>
            <p:nvPr/>
          </p:nvSpPr>
          <p:spPr>
            <a:xfrm>
              <a:off x="-1699637" y="2518447"/>
              <a:ext cx="655013" cy="1944216"/>
            </a:xfrm>
            <a:prstGeom prst="roundRect">
              <a:avLst>
                <a:gd name="adj" fmla="val 258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-1631887" y="3814590"/>
              <a:ext cx="515255" cy="515255"/>
            </a:xfrm>
            <a:prstGeom prst="ellips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-1626290" y="3212976"/>
              <a:ext cx="515255" cy="51525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-1626289" y="2617901"/>
              <a:ext cx="515255" cy="51525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5162" y="645333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4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11852"/>
            <a:ext cx="9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chemeClr val="accent6"/>
                </a:solidFill>
              </a:rPr>
              <a:t>LO</a:t>
            </a:r>
            <a:r>
              <a:rPr lang="en-GB" sz="2200" b="1" dirty="0" smtClean="0">
                <a:solidFill>
                  <a:schemeClr val="accent6"/>
                </a:solidFill>
              </a:rPr>
              <a:t>: Multiply and divide by powers of 10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51520" y="691388"/>
            <a:ext cx="3096344" cy="4124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800" indent="-514800">
              <a:lnSpc>
                <a:spcPct val="120000"/>
              </a:lnSpc>
              <a:buFont typeface="+mj-lt"/>
              <a:buAutoNum type="arabicParenR"/>
            </a:pPr>
            <a:r>
              <a:rPr lang="en-GB" altLang="en-US" sz="2200" dirty="0">
                <a:cs typeface="Arial" charset="0"/>
              </a:rPr>
              <a:t>1.09 </a:t>
            </a:r>
            <a:r>
              <a:rPr lang="en-US" altLang="en-US" sz="2200" dirty="0"/>
              <a:t>× </a:t>
            </a:r>
            <a:r>
              <a:rPr lang="en-US" altLang="en-US" sz="2200" dirty="0" smtClean="0"/>
              <a:t>10</a:t>
            </a:r>
            <a:endParaRPr lang="en-GB" altLang="en-US" sz="2200" dirty="0" smtClean="0"/>
          </a:p>
          <a:p>
            <a:pPr marL="514800" indent="-514800">
              <a:lnSpc>
                <a:spcPct val="120000"/>
              </a:lnSpc>
              <a:buFont typeface="+mj-lt"/>
              <a:buAutoNum type="arabicParenR"/>
            </a:pPr>
            <a:r>
              <a:rPr lang="en-GB" altLang="en-US" sz="2200" dirty="0" smtClean="0"/>
              <a:t>4.32 </a:t>
            </a:r>
            <a:r>
              <a:rPr lang="en-US" altLang="en-US" sz="2200" dirty="0"/>
              <a:t>× 10²	</a:t>
            </a:r>
          </a:p>
          <a:p>
            <a:pPr marL="514800" indent="-514800">
              <a:lnSpc>
                <a:spcPct val="120000"/>
              </a:lnSpc>
              <a:buFont typeface="+mj-lt"/>
              <a:buAutoNum type="arabicParenR"/>
            </a:pPr>
            <a:r>
              <a:rPr lang="en-GB" altLang="en-US" sz="2200" dirty="0" smtClean="0"/>
              <a:t>5.21 </a:t>
            </a:r>
            <a:r>
              <a:rPr lang="en-US" altLang="en-US" sz="2200" dirty="0"/>
              <a:t>× </a:t>
            </a:r>
            <a:r>
              <a:rPr lang="en-US" altLang="en-US" sz="2200" dirty="0" smtClean="0"/>
              <a:t>10</a:t>
            </a:r>
            <a:r>
              <a:rPr lang="en-US" altLang="en-US" sz="2200" dirty="0" smtClean="0">
                <a:cs typeface="Arial" charset="0"/>
              </a:rPr>
              <a:t>³</a:t>
            </a:r>
          </a:p>
          <a:p>
            <a:pPr marL="514800" indent="-514800">
              <a:lnSpc>
                <a:spcPct val="120000"/>
              </a:lnSpc>
              <a:buFont typeface="+mj-lt"/>
              <a:buAutoNum type="arabicParenR"/>
            </a:pPr>
            <a:r>
              <a:rPr lang="en-GB" altLang="en-US" sz="2200" dirty="0" smtClean="0"/>
              <a:t>8.62 </a:t>
            </a:r>
            <a:r>
              <a:rPr lang="en-US" altLang="en-US" sz="2200" dirty="0"/>
              <a:t>× 10²</a:t>
            </a:r>
            <a:r>
              <a:rPr lang="en-US" altLang="en-US" sz="2200" dirty="0" smtClean="0"/>
              <a:t> </a:t>
            </a:r>
          </a:p>
          <a:p>
            <a:pPr marL="514800" indent="-514800">
              <a:lnSpc>
                <a:spcPct val="120000"/>
              </a:lnSpc>
              <a:buFont typeface="+mj-lt"/>
              <a:buAutoNum type="arabicParenR"/>
            </a:pPr>
            <a:r>
              <a:rPr lang="en-GB" altLang="en-US" sz="2200" dirty="0"/>
              <a:t>2.34 </a:t>
            </a:r>
            <a:r>
              <a:rPr lang="en-US" altLang="en-US" sz="2200" dirty="0"/>
              <a:t>× </a:t>
            </a:r>
            <a:r>
              <a:rPr lang="en-US" altLang="en-US" sz="2200" dirty="0" smtClean="0"/>
              <a:t>10</a:t>
            </a:r>
            <a:r>
              <a:rPr lang="en-US" altLang="en-US" sz="2200" dirty="0" smtClean="0">
                <a:cs typeface="Arial" charset="0"/>
              </a:rPr>
              <a:t>³</a:t>
            </a:r>
          </a:p>
          <a:p>
            <a:pPr marL="514800" indent="-514800">
              <a:lnSpc>
                <a:spcPct val="120000"/>
              </a:lnSpc>
              <a:buFont typeface="+mj-lt"/>
              <a:buAutoNum type="arabicParenR"/>
            </a:pPr>
            <a:r>
              <a:rPr lang="en-US" altLang="en-US" sz="2200" dirty="0" smtClean="0"/>
              <a:t>4.5 </a:t>
            </a:r>
            <a:r>
              <a:rPr lang="en-US" altLang="en-US" sz="2200" dirty="0"/>
              <a:t>÷ </a:t>
            </a:r>
            <a:r>
              <a:rPr lang="en-US" altLang="en-US" sz="2200" dirty="0" smtClean="0"/>
              <a:t>10²</a:t>
            </a:r>
          </a:p>
          <a:p>
            <a:pPr marL="514800" indent="-514800">
              <a:lnSpc>
                <a:spcPct val="120000"/>
              </a:lnSpc>
              <a:buFont typeface="+mj-lt"/>
              <a:buAutoNum type="arabicParenR"/>
            </a:pPr>
            <a:r>
              <a:rPr lang="en-US" altLang="en-US" sz="2200" dirty="0" smtClean="0">
                <a:cs typeface="Arial" charset="0"/>
              </a:rPr>
              <a:t>2.7 </a:t>
            </a:r>
            <a:r>
              <a:rPr lang="en-US" altLang="en-US" sz="2200" dirty="0"/>
              <a:t>÷ </a:t>
            </a:r>
            <a:r>
              <a:rPr lang="en-US" altLang="en-US" sz="2200" dirty="0" smtClean="0"/>
              <a:t>10</a:t>
            </a:r>
            <a:r>
              <a:rPr lang="en-US" altLang="en-US" sz="2200" dirty="0" smtClean="0">
                <a:cs typeface="Arial" charset="0"/>
              </a:rPr>
              <a:t>³</a:t>
            </a:r>
          </a:p>
          <a:p>
            <a:pPr marL="514800" indent="-514800">
              <a:lnSpc>
                <a:spcPct val="120000"/>
              </a:lnSpc>
              <a:buFont typeface="+mj-lt"/>
              <a:buAutoNum type="arabicParenR"/>
            </a:pPr>
            <a:r>
              <a:rPr lang="en-US" altLang="en-US" sz="2200" dirty="0" smtClean="0"/>
              <a:t>9.3 </a:t>
            </a:r>
            <a:r>
              <a:rPr lang="en-US" altLang="en-US" sz="2200" dirty="0"/>
              <a:t>÷ </a:t>
            </a:r>
            <a:r>
              <a:rPr lang="en-US" altLang="en-US" sz="2200" dirty="0" smtClean="0"/>
              <a:t>10²</a:t>
            </a:r>
          </a:p>
          <a:p>
            <a:pPr marL="514800" indent="-514800">
              <a:lnSpc>
                <a:spcPct val="120000"/>
              </a:lnSpc>
              <a:buFont typeface="+mj-lt"/>
              <a:buAutoNum type="arabicParenR"/>
            </a:pPr>
            <a:r>
              <a:rPr lang="en-US" altLang="en-US" sz="2200" dirty="0" smtClean="0"/>
              <a:t>8.34 </a:t>
            </a:r>
            <a:r>
              <a:rPr lang="en-US" altLang="en-US" sz="2200" dirty="0"/>
              <a:t>÷ </a:t>
            </a:r>
            <a:r>
              <a:rPr lang="en-US" altLang="en-US" sz="2200" dirty="0" smtClean="0"/>
              <a:t>10</a:t>
            </a:r>
          </a:p>
          <a:p>
            <a:pPr marL="514800" indent="-514800">
              <a:lnSpc>
                <a:spcPct val="120000"/>
              </a:lnSpc>
              <a:buFont typeface="+mj-lt"/>
              <a:buAutoNum type="arabicParenR"/>
            </a:pPr>
            <a:r>
              <a:rPr lang="en-US" altLang="en-US" sz="2200" dirty="0" smtClean="0">
                <a:cs typeface="Arial" charset="0"/>
              </a:rPr>
              <a:t>5.19 </a:t>
            </a:r>
            <a:r>
              <a:rPr lang="en-US" altLang="en-US" sz="2200" dirty="0"/>
              <a:t>÷ 10</a:t>
            </a:r>
            <a:r>
              <a:rPr lang="en-US" altLang="en-US" sz="2200" dirty="0">
                <a:cs typeface="Arial" charset="0"/>
              </a:rPr>
              <a:t>³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27784" y="672881"/>
            <a:ext cx="13681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10.9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432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5210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862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2340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0.045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0.0027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0.093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0.834</a:t>
            </a:r>
          </a:p>
          <a:p>
            <a:pPr>
              <a:lnSpc>
                <a:spcPct val="120000"/>
              </a:lnSpc>
            </a:pPr>
            <a:r>
              <a:rPr lang="en-GB" sz="2200" b="1" dirty="0" smtClean="0">
                <a:solidFill>
                  <a:schemeClr val="accent6"/>
                </a:solidFill>
              </a:rPr>
              <a:t>0.00519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9" t="54191" r="12856" b="22572"/>
          <a:stretch/>
        </p:blipFill>
        <p:spPr bwMode="auto">
          <a:xfrm>
            <a:off x="5652120" y="4955682"/>
            <a:ext cx="2799572" cy="171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0" t="8498" r="19471" b="54167"/>
          <a:stretch/>
        </p:blipFill>
        <p:spPr bwMode="auto">
          <a:xfrm>
            <a:off x="6804248" y="4955683"/>
            <a:ext cx="2088232" cy="1714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24128" y="5028558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Master </a:t>
            </a:r>
          </a:p>
          <a:p>
            <a:r>
              <a:rPr lang="en-GB" sz="3200" dirty="0" smtClean="0"/>
              <a:t>The </a:t>
            </a:r>
          </a:p>
          <a:p>
            <a:r>
              <a:rPr lang="en-GB" sz="3200" dirty="0" smtClean="0"/>
              <a:t>Basics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5652120" y="4955683"/>
            <a:ext cx="3240360" cy="1714543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88024" y="764704"/>
            <a:ext cx="4032448" cy="162697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60032" y="836712"/>
            <a:ext cx="33165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u="sng" dirty="0" smtClean="0">
                <a:solidFill>
                  <a:schemeClr val="accent5"/>
                </a:solidFill>
              </a:rPr>
              <a:t>Challenge</a:t>
            </a:r>
          </a:p>
          <a:p>
            <a:r>
              <a:rPr lang="en-GB" sz="2200" dirty="0" smtClean="0">
                <a:latin typeface="Comic Sans MS" pitchFamily="66" charset="0"/>
              </a:rPr>
              <a:t>Write three similar problems that have the answer 24000.</a:t>
            </a:r>
            <a:endParaRPr lang="en-GB" sz="2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219748" y="934886"/>
            <a:ext cx="427860" cy="1269978"/>
            <a:chOff x="-1699637" y="2518447"/>
            <a:chExt cx="655013" cy="1944216"/>
          </a:xfrm>
        </p:grpSpPr>
        <p:sp>
          <p:nvSpPr>
            <p:cNvPr id="13" name="Rounded Rectangle 12"/>
            <p:cNvSpPr/>
            <p:nvPr/>
          </p:nvSpPr>
          <p:spPr>
            <a:xfrm>
              <a:off x="-1699637" y="2518447"/>
              <a:ext cx="655013" cy="1944216"/>
            </a:xfrm>
            <a:prstGeom prst="roundRect">
              <a:avLst>
                <a:gd name="adj" fmla="val 258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-1631887" y="3814590"/>
              <a:ext cx="515255" cy="515255"/>
            </a:xfrm>
            <a:prstGeom prst="ellipse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/>
          </p:nvSpPr>
          <p:spPr>
            <a:xfrm>
              <a:off x="-1626290" y="3212976"/>
              <a:ext cx="515255" cy="51525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-1626289" y="2617901"/>
              <a:ext cx="515255" cy="51525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5162" y="645333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en-GB" sz="1400" dirty="0" err="1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NorledgeMaths</a:t>
            </a:r>
            <a:endParaRPr lang="en-GB" dirty="0">
              <a:solidFill>
                <a:schemeClr val="accent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70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7030A0"/>
      </a:dk2>
      <a:lt2>
        <a:srgbClr val="E7ECED"/>
      </a:lt2>
      <a:accent1>
        <a:srgbClr val="FF0000"/>
      </a:accent1>
      <a:accent2>
        <a:srgbClr val="FFC000"/>
      </a:accent2>
      <a:accent3>
        <a:srgbClr val="FFFF00"/>
      </a:accent3>
      <a:accent4>
        <a:srgbClr val="00B0F0"/>
      </a:accent4>
      <a:accent5>
        <a:srgbClr val="00B050"/>
      </a:accent5>
      <a:accent6>
        <a:srgbClr val="0070C0"/>
      </a:accent6>
      <a:hlink>
        <a:srgbClr val="0070C0"/>
      </a:hlink>
      <a:folHlink>
        <a:srgbClr val="00206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267</Words>
  <Application>Microsoft Office PowerPoint</Application>
  <PresentationFormat>On-screen Show (4:3)</PresentationFormat>
  <Paragraphs>112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BHS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Norledge</dc:creator>
  <cp:keywords>Pythagoras; Quick Questions</cp:keywords>
  <cp:lastModifiedBy>Christine Norledge</cp:lastModifiedBy>
  <cp:revision>17</cp:revision>
  <dcterms:created xsi:type="dcterms:W3CDTF">2013-12-17T10:38:12Z</dcterms:created>
  <dcterms:modified xsi:type="dcterms:W3CDTF">2015-03-19T20:03:58Z</dcterms:modified>
</cp:coreProperties>
</file>