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0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4D5A0-B93F-41C8-AF5B-577BF8D6C30B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6C26E-9836-4EB8-A009-35252AD622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669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7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39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97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67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92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3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33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31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27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8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39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11852"/>
            <a:ext cx="9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solidFill>
                  <a:schemeClr val="accent6"/>
                </a:solidFill>
              </a:rPr>
              <a:t>LO</a:t>
            </a:r>
            <a:r>
              <a:rPr lang="en-GB" sz="2200" b="1" dirty="0" smtClean="0">
                <a:solidFill>
                  <a:schemeClr val="accent6"/>
                </a:solidFill>
              </a:rPr>
              <a:t>: Discover an important rule about right angled triangles.</a:t>
            </a:r>
          </a:p>
          <a:p>
            <a:endParaRPr lang="en-GB" sz="2200" b="1" dirty="0">
              <a:solidFill>
                <a:schemeClr val="accent6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95536" y="692696"/>
            <a:ext cx="8280920" cy="5616624"/>
          </a:xfrm>
          <a:prstGeom prst="roundRect">
            <a:avLst>
              <a:gd name="adj" fmla="val 1743"/>
            </a:avLst>
          </a:prstGeom>
          <a:ln w="7620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539552" y="1463293"/>
            <a:ext cx="38164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en-GB" sz="2400" dirty="0"/>
              <a:t>My patio is 4.8m long and 4m wide. I want to cover the patio with paving slabs. I buy 32 square slabs with side length 80cm. Do I have enough slabs to cover the patio?</a:t>
            </a:r>
          </a:p>
          <a:p>
            <a:pPr marL="82296" indent="0">
              <a:buNone/>
            </a:pPr>
            <a:endParaRPr lang="en-GB" sz="2400" dirty="0"/>
          </a:p>
          <a:p>
            <a:pPr marL="82296" indent="0">
              <a:buNone/>
            </a:pPr>
            <a:r>
              <a:rPr lang="en-GB" sz="2400" dirty="0"/>
              <a:t>The slabs cost £4.52 each. Work out the cost of 32 slabs.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836712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Use your Maths!</a:t>
            </a:r>
            <a:endParaRPr lang="en-GB" sz="2000" b="1" dirty="0">
              <a:solidFill>
                <a:schemeClr val="tx2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004048" y="4365104"/>
            <a:ext cx="427860" cy="1269978"/>
            <a:chOff x="-1699637" y="2518447"/>
            <a:chExt cx="655013" cy="1944216"/>
          </a:xfrm>
        </p:grpSpPr>
        <p:sp>
          <p:nvSpPr>
            <p:cNvPr id="35" name="Rounded Rectangle 34"/>
            <p:cNvSpPr/>
            <p:nvPr/>
          </p:nvSpPr>
          <p:spPr>
            <a:xfrm>
              <a:off x="-1699637" y="2518447"/>
              <a:ext cx="655013" cy="1944216"/>
            </a:xfrm>
            <a:prstGeom prst="roundRect">
              <a:avLst>
                <a:gd name="adj" fmla="val 258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-1631887" y="3814590"/>
              <a:ext cx="515255" cy="515255"/>
            </a:xfrm>
            <a:prstGeom prst="ellipse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-1626290" y="3212976"/>
              <a:ext cx="515255" cy="51525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-1626289" y="2617901"/>
              <a:ext cx="515255" cy="51525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508104" y="4221088"/>
            <a:ext cx="287953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latin typeface="Comic Sans MS" panose="030F0702030302020204" pitchFamily="66" charset="0"/>
              </a:rPr>
              <a:t>Challenge</a:t>
            </a:r>
          </a:p>
          <a:p>
            <a:r>
              <a:rPr lang="en-GB" sz="2200" dirty="0" smtClean="0">
                <a:latin typeface="Comic Sans MS" panose="030F0702030302020204" pitchFamily="66" charset="0"/>
              </a:rPr>
              <a:t>Write down all the maths topics you have used to solve this problem.</a:t>
            </a:r>
            <a:endParaRPr lang="en-GB" sz="2200" dirty="0">
              <a:latin typeface="Comic Sans MS" panose="030F0702030302020204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788024" y="4149080"/>
            <a:ext cx="3672408" cy="1924194"/>
          </a:xfrm>
          <a:prstGeom prst="rect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6947871" y="6525344"/>
            <a:ext cx="2088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2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sz="1200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90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11852"/>
            <a:ext cx="9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>
                <a:solidFill>
                  <a:schemeClr val="accent6"/>
                </a:solidFill>
              </a:rPr>
              <a:t>LO</a:t>
            </a:r>
            <a:r>
              <a:rPr lang="en-GB" sz="2200" b="1" dirty="0">
                <a:solidFill>
                  <a:schemeClr val="accent6"/>
                </a:solidFill>
              </a:rPr>
              <a:t>: Discover an important rule about right angled triangles.</a:t>
            </a:r>
          </a:p>
          <a:p>
            <a:endParaRPr lang="en-GB" sz="2200" b="1" dirty="0">
              <a:solidFill>
                <a:schemeClr val="accent6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95536" y="692696"/>
            <a:ext cx="8280920" cy="5616624"/>
          </a:xfrm>
          <a:prstGeom prst="roundRect">
            <a:avLst>
              <a:gd name="adj" fmla="val 1743"/>
            </a:avLst>
          </a:prstGeom>
          <a:ln w="7620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39552" y="836712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tx2"/>
                </a:solidFill>
              </a:rPr>
              <a:t>How did you solve it?</a:t>
            </a:r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47871" y="6525344"/>
            <a:ext cx="2088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2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sz="1200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65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395536" y="692696"/>
            <a:ext cx="8352928" cy="568863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836712"/>
            <a:ext cx="8064896" cy="5242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800"/>
              </a:spcBef>
              <a:buFont typeface="Arial" pitchFamily="34" charset="0"/>
              <a:buChar char="•"/>
            </a:pPr>
            <a:r>
              <a:rPr lang="en-GB" sz="2400" dirty="0"/>
              <a:t>Work in groups of 3/4.</a:t>
            </a:r>
          </a:p>
          <a:p>
            <a:pPr marL="342900" indent="-342900">
              <a:spcBef>
                <a:spcPts val="800"/>
              </a:spcBef>
              <a:buFont typeface="Arial" pitchFamily="34" charset="0"/>
              <a:buChar char="•"/>
            </a:pPr>
            <a:r>
              <a:rPr lang="en-GB" sz="2400" dirty="0"/>
              <a:t>Cut out the three pages of triangles and squares </a:t>
            </a:r>
            <a:r>
              <a:rPr lang="en-GB" sz="2400" u="sng" dirty="0"/>
              <a:t>carefully</a:t>
            </a:r>
            <a:r>
              <a:rPr lang="en-GB" sz="2400" dirty="0"/>
              <a:t>. Watch out for half and quarter squares.</a:t>
            </a:r>
          </a:p>
          <a:p>
            <a:pPr marL="342900" indent="-342900">
              <a:spcBef>
                <a:spcPts val="800"/>
              </a:spcBef>
              <a:buFont typeface="Arial" pitchFamily="34" charset="0"/>
              <a:buChar char="•"/>
            </a:pPr>
            <a:r>
              <a:rPr lang="en-GB" sz="2400" dirty="0"/>
              <a:t>Completely surround each triangle with three squares. Each square should fit exactly along the length of the triangle with no gap or overhang.</a:t>
            </a:r>
          </a:p>
          <a:p>
            <a:pPr marL="342900" indent="-342900">
              <a:spcBef>
                <a:spcPts val="800"/>
              </a:spcBef>
              <a:buFont typeface="Arial" pitchFamily="34" charset="0"/>
              <a:buChar char="•"/>
            </a:pPr>
            <a:endParaRPr lang="en-GB" sz="2400" dirty="0"/>
          </a:p>
          <a:p>
            <a:pPr marL="342900" indent="-342900">
              <a:spcBef>
                <a:spcPts val="800"/>
              </a:spcBef>
              <a:buFont typeface="Arial" pitchFamily="34" charset="0"/>
              <a:buChar char="•"/>
            </a:pPr>
            <a:endParaRPr lang="en-GB" sz="2400" dirty="0"/>
          </a:p>
          <a:p>
            <a:pPr>
              <a:spcBef>
                <a:spcPts val="800"/>
              </a:spcBef>
            </a:pPr>
            <a:endParaRPr lang="en-GB" sz="2400" dirty="0"/>
          </a:p>
          <a:p>
            <a:pPr marL="342900" indent="-342900">
              <a:spcBef>
                <a:spcPts val="800"/>
              </a:spcBef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>
              <a:spcBef>
                <a:spcPts val="800"/>
              </a:spcBef>
              <a:buFont typeface="Arial" pitchFamily="34" charset="0"/>
              <a:buChar char="•"/>
            </a:pPr>
            <a:r>
              <a:rPr lang="en-GB" sz="2400" dirty="0" smtClean="0"/>
              <a:t>Your </a:t>
            </a:r>
            <a:r>
              <a:rPr lang="en-GB" sz="2400" dirty="0"/>
              <a:t>aim is to find the relationship between the three squares surrounding each triangle.</a:t>
            </a:r>
          </a:p>
        </p:txBody>
      </p:sp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11852"/>
            <a:ext cx="900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>
                <a:solidFill>
                  <a:schemeClr val="accent6"/>
                </a:solidFill>
              </a:rPr>
              <a:t>LO</a:t>
            </a:r>
            <a:r>
              <a:rPr lang="en-GB" sz="2200" b="1" dirty="0">
                <a:solidFill>
                  <a:schemeClr val="accent6"/>
                </a:solidFill>
              </a:rPr>
              <a:t>: Discover an important rule about right angled triangles</a:t>
            </a:r>
            <a:r>
              <a:rPr lang="en-GB" sz="2200" b="1" dirty="0" smtClean="0">
                <a:solidFill>
                  <a:schemeClr val="accent6"/>
                </a:solidFill>
              </a:rPr>
              <a:t>.</a:t>
            </a:r>
            <a:endParaRPr lang="en-GB" sz="2200" b="1" dirty="0">
              <a:solidFill>
                <a:schemeClr val="accent6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627784" y="3917943"/>
            <a:ext cx="261844" cy="26184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/>
        </p:nvSpPr>
        <p:spPr>
          <a:xfrm>
            <a:off x="2889628" y="4179786"/>
            <a:ext cx="452275" cy="4522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/>
          <p:cNvSpPr/>
          <p:nvPr/>
        </p:nvSpPr>
        <p:spPr>
          <a:xfrm rot="1800000">
            <a:off x="2984693" y="3565298"/>
            <a:ext cx="519445" cy="51944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4743939" y="4047819"/>
            <a:ext cx="261844" cy="26184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5005784" y="4309662"/>
            <a:ext cx="275952" cy="2759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 rot="1800000">
            <a:off x="5129947" y="3586574"/>
            <a:ext cx="678447" cy="67844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ight Triangle 85"/>
          <p:cNvSpPr/>
          <p:nvPr/>
        </p:nvSpPr>
        <p:spPr>
          <a:xfrm>
            <a:off x="2889628" y="3917943"/>
            <a:ext cx="452275" cy="261844"/>
          </a:xfrm>
          <a:prstGeom prst="rt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ight Triangle 86"/>
          <p:cNvSpPr/>
          <p:nvPr/>
        </p:nvSpPr>
        <p:spPr>
          <a:xfrm>
            <a:off x="5005783" y="4047819"/>
            <a:ext cx="452275" cy="261844"/>
          </a:xfrm>
          <a:prstGeom prst="rt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044" y="4098123"/>
            <a:ext cx="699029" cy="699029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917" y="3881365"/>
            <a:ext cx="932573" cy="91578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947871" y="6525344"/>
            <a:ext cx="2088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2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sz="1200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0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395536" y="692696"/>
            <a:ext cx="8352928" cy="5688632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11852"/>
            <a:ext cx="900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>
                <a:solidFill>
                  <a:schemeClr val="accent6"/>
                </a:solidFill>
              </a:rPr>
              <a:t>LO</a:t>
            </a:r>
            <a:r>
              <a:rPr lang="en-GB" sz="2200" b="1" dirty="0">
                <a:solidFill>
                  <a:schemeClr val="accent6"/>
                </a:solidFill>
              </a:rPr>
              <a:t>: Discover an important rule about right angled triangles</a:t>
            </a:r>
            <a:r>
              <a:rPr lang="en-GB" sz="2200" b="1" dirty="0" smtClean="0">
                <a:solidFill>
                  <a:schemeClr val="accent6"/>
                </a:solidFill>
              </a:rPr>
              <a:t>.</a:t>
            </a:r>
            <a:endParaRPr lang="en-GB" sz="2200" b="1" dirty="0">
              <a:solidFill>
                <a:schemeClr val="accent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67086" y="2697521"/>
            <a:ext cx="1157440" cy="11574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101955" y="3917404"/>
            <a:ext cx="1808501" cy="180850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Triangle 17"/>
          <p:cNvSpPr/>
          <p:nvPr/>
        </p:nvSpPr>
        <p:spPr>
          <a:xfrm>
            <a:off x="3101955" y="2697521"/>
            <a:ext cx="1808501" cy="1157440"/>
          </a:xfrm>
          <a:prstGeom prst="rt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 rot="18149283">
            <a:off x="3555405" y="1251225"/>
            <a:ext cx="2124451" cy="21244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699792" y="3043220"/>
            <a:ext cx="374650" cy="40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</a:t>
            </a:r>
            <a:endParaRPr lang="en-GB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765302" y="3917404"/>
            <a:ext cx="374650" cy="40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</a:t>
            </a:r>
            <a:endParaRPr lang="en-GB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981326" y="2780928"/>
            <a:ext cx="374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</a:t>
            </a:r>
            <a:endParaRPr lang="en-GB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588224" y="836712"/>
            <a:ext cx="1998134" cy="1569660"/>
          </a:xfrm>
          <a:prstGeom prst="rect">
            <a:avLst/>
          </a:prstGeom>
          <a:ln w="57150">
            <a:solidFill>
              <a:schemeClr val="accent5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The longest side is called the </a:t>
            </a:r>
            <a:r>
              <a:rPr lang="en-GB" sz="2400" b="1" dirty="0" smtClean="0">
                <a:solidFill>
                  <a:schemeClr val="accent5"/>
                </a:solidFill>
              </a:rPr>
              <a:t>hypotenuse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cxnSp>
        <p:nvCxnSpPr>
          <p:cNvPr id="25" name="Straight Arrow Connector 24"/>
          <p:cNvCxnSpPr>
            <a:stCxn id="26" idx="2"/>
          </p:cNvCxnSpPr>
          <p:nvPr/>
        </p:nvCxnSpPr>
        <p:spPr>
          <a:xfrm>
            <a:off x="2123727" y="2018457"/>
            <a:ext cx="51263" cy="10240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55574" y="1556792"/>
            <a:ext cx="2736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area = a × a = </a:t>
            </a:r>
            <a:r>
              <a:rPr lang="en-GB" sz="2400" dirty="0" err="1" smtClean="0"/>
              <a:t>a</a:t>
            </a:r>
            <a:r>
              <a:rPr lang="en-GB" sz="2400" dirty="0" smtClean="0"/>
              <a:t>²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67544" y="501317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area = b × b = </a:t>
            </a:r>
            <a:r>
              <a:rPr lang="en-GB" sz="2400" dirty="0" err="1" smtClean="0"/>
              <a:t>b</a:t>
            </a:r>
            <a:r>
              <a:rPr lang="en-GB" sz="2400" dirty="0" smtClean="0"/>
              <a:t>²</a:t>
            </a:r>
            <a:endParaRPr lang="en-GB" sz="2400" dirty="0"/>
          </a:p>
        </p:txBody>
      </p:sp>
      <p:cxnSp>
        <p:nvCxnSpPr>
          <p:cNvPr id="28" name="Straight Arrow Connector 27"/>
          <p:cNvCxnSpPr>
            <a:stCxn id="27" idx="0"/>
          </p:cNvCxnSpPr>
          <p:nvPr/>
        </p:nvCxnSpPr>
        <p:spPr>
          <a:xfrm flipV="1">
            <a:off x="1835696" y="4365104"/>
            <a:ext cx="1512168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80112" y="2895327"/>
            <a:ext cx="272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area = h × h = h²</a:t>
            </a:r>
            <a:endParaRPr lang="en-GB" sz="2400" dirty="0"/>
          </a:p>
        </p:txBody>
      </p:sp>
      <p:cxnSp>
        <p:nvCxnSpPr>
          <p:cNvPr id="30" name="Straight Arrow Connector 29"/>
          <p:cNvCxnSpPr>
            <a:stCxn id="29" idx="0"/>
          </p:cNvCxnSpPr>
          <p:nvPr/>
        </p:nvCxnSpPr>
        <p:spPr>
          <a:xfrm flipH="1" flipV="1">
            <a:off x="5652120" y="2060848"/>
            <a:ext cx="1292580" cy="83447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462356" y="5478446"/>
            <a:ext cx="3070084" cy="68685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a² + b² = h²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47871" y="6525344"/>
            <a:ext cx="2088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2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sz="1200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21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0" grpId="0"/>
      <p:bldP spid="21" grpId="0"/>
      <p:bldP spid="22" grpId="0"/>
      <p:bldP spid="24" grpId="0" animBg="1"/>
      <p:bldP spid="26" grpId="0"/>
      <p:bldP spid="27" grpId="0"/>
      <p:bldP spid="29" grpId="0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395536" y="692696"/>
            <a:ext cx="8352928" cy="5328592"/>
          </a:xfrm>
          <a:prstGeom prst="rect">
            <a:avLst/>
          </a:prstGeom>
          <a:ln w="76200"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11852"/>
            <a:ext cx="900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>
                <a:solidFill>
                  <a:schemeClr val="accent6"/>
                </a:solidFill>
              </a:rPr>
              <a:t>LO</a:t>
            </a:r>
            <a:r>
              <a:rPr lang="en-GB" sz="2200" b="1" dirty="0">
                <a:solidFill>
                  <a:schemeClr val="accent6"/>
                </a:solidFill>
              </a:rPr>
              <a:t>: Discover an important rule about right angled triangles</a:t>
            </a:r>
            <a:r>
              <a:rPr lang="en-GB" sz="2200" b="1" dirty="0" smtClean="0">
                <a:solidFill>
                  <a:schemeClr val="accent6"/>
                </a:solidFill>
              </a:rPr>
              <a:t>.</a:t>
            </a:r>
            <a:endParaRPr lang="en-GB" sz="2200" b="1" dirty="0">
              <a:solidFill>
                <a:schemeClr val="accent6"/>
              </a:solidFill>
            </a:endParaRPr>
          </a:p>
        </p:txBody>
      </p:sp>
      <p:pic>
        <p:nvPicPr>
          <p:cNvPr id="2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3657600" cy="4347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99992" y="1731580"/>
            <a:ext cx="38884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c</a:t>
            </a:r>
            <a:r>
              <a:rPr lang="en-GB" sz="2400" dirty="0"/>
              <a:t>. 570 BC to c. 495 BC </a:t>
            </a:r>
          </a:p>
          <a:p>
            <a:endParaRPr lang="en-GB" sz="2400" dirty="0" smtClean="0"/>
          </a:p>
          <a:p>
            <a:r>
              <a:rPr lang="en-GB" sz="2400" dirty="0" smtClean="0"/>
              <a:t>Ancient </a:t>
            </a:r>
            <a:r>
              <a:rPr lang="en-GB" sz="2400" dirty="0"/>
              <a:t>Greek</a:t>
            </a:r>
          </a:p>
          <a:p>
            <a:endParaRPr lang="en-GB" sz="2400" dirty="0" smtClean="0"/>
          </a:p>
          <a:p>
            <a:r>
              <a:rPr lang="en-GB" sz="2400" dirty="0" smtClean="0"/>
              <a:t>Founded </a:t>
            </a:r>
            <a:r>
              <a:rPr lang="en-GB" sz="2400" dirty="0"/>
              <a:t>a religion (</a:t>
            </a:r>
            <a:r>
              <a:rPr lang="en-GB" sz="2400" dirty="0" err="1"/>
              <a:t>Pythagorianism</a:t>
            </a:r>
            <a:r>
              <a:rPr lang="en-GB" sz="2400" dirty="0"/>
              <a:t>)</a:t>
            </a:r>
          </a:p>
          <a:p>
            <a:endParaRPr lang="en-GB" sz="2400" dirty="0" smtClean="0"/>
          </a:p>
          <a:p>
            <a:r>
              <a:rPr lang="en-GB" sz="2400" dirty="0" smtClean="0"/>
              <a:t>Probably </a:t>
            </a:r>
            <a:r>
              <a:rPr lang="en-GB" sz="2400" dirty="0"/>
              <a:t>didn’t discover or prove </a:t>
            </a:r>
            <a:r>
              <a:rPr lang="en-GB" sz="2400" dirty="0" smtClean="0"/>
              <a:t>“Pythagoras</a:t>
            </a:r>
            <a:r>
              <a:rPr lang="en-GB" sz="2400" dirty="0"/>
              <a:t>’ </a:t>
            </a:r>
            <a:r>
              <a:rPr lang="en-GB" sz="2400" dirty="0" smtClean="0"/>
              <a:t>Theorem” himself…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764704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1"/>
                </a:solidFill>
              </a:rPr>
              <a:t>Who was Pythagoras?</a:t>
            </a:r>
            <a:endParaRPr lang="en-GB" sz="28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47871" y="6525344"/>
            <a:ext cx="2088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2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sz="1200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84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395536" y="692696"/>
            <a:ext cx="8352928" cy="5688632"/>
          </a:xfrm>
          <a:prstGeom prst="rect">
            <a:avLst/>
          </a:prstGeom>
          <a:ln w="76200"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11852"/>
            <a:ext cx="900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>
                <a:solidFill>
                  <a:schemeClr val="accent6"/>
                </a:solidFill>
              </a:rPr>
              <a:t>LO</a:t>
            </a:r>
            <a:r>
              <a:rPr lang="en-GB" sz="2200" b="1" dirty="0">
                <a:solidFill>
                  <a:schemeClr val="accent6"/>
                </a:solidFill>
              </a:rPr>
              <a:t>: Discover an important rule about right angled triangles</a:t>
            </a:r>
            <a:r>
              <a:rPr lang="en-GB" sz="2200" b="1" dirty="0" smtClean="0">
                <a:solidFill>
                  <a:schemeClr val="accent6"/>
                </a:solidFill>
              </a:rPr>
              <a:t>.</a:t>
            </a:r>
            <a:endParaRPr lang="en-GB" sz="2200" b="1" dirty="0">
              <a:solidFill>
                <a:schemeClr val="accent6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384" y="2756380"/>
            <a:ext cx="2971800" cy="3019425"/>
          </a:xfrm>
          <a:prstGeom prst="rect">
            <a:avLst/>
          </a:prstGeom>
        </p:spPr>
      </p:pic>
      <p:sp>
        <p:nvSpPr>
          <p:cNvPr id="9" name="Freeform 8"/>
          <p:cNvSpPr/>
          <p:nvPr/>
        </p:nvSpPr>
        <p:spPr>
          <a:xfrm>
            <a:off x="6245014" y="3737161"/>
            <a:ext cx="901700" cy="914400"/>
          </a:xfrm>
          <a:custGeom>
            <a:avLst/>
            <a:gdLst>
              <a:gd name="connsiteX0" fmla="*/ 901700 w 901700"/>
              <a:gd name="connsiteY0" fmla="*/ 0 h 914400"/>
              <a:gd name="connsiteX1" fmla="*/ 0 w 901700"/>
              <a:gd name="connsiteY1" fmla="*/ 0 h 914400"/>
              <a:gd name="connsiteX2" fmla="*/ 0 w 901700"/>
              <a:gd name="connsiteY2" fmla="*/ 914400 h 914400"/>
              <a:gd name="connsiteX3" fmla="*/ 898525 w 901700"/>
              <a:gd name="connsiteY3" fmla="*/ 914400 h 914400"/>
              <a:gd name="connsiteX4" fmla="*/ 901700 w 901700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1700" h="914400">
                <a:moveTo>
                  <a:pt x="901700" y="0"/>
                </a:moveTo>
                <a:lnTo>
                  <a:pt x="0" y="0"/>
                </a:lnTo>
                <a:lnTo>
                  <a:pt x="0" y="914400"/>
                </a:lnTo>
                <a:lnTo>
                  <a:pt x="898525" y="914400"/>
                </a:lnTo>
                <a:cubicBezTo>
                  <a:pt x="899583" y="609600"/>
                  <a:pt x="900642" y="304800"/>
                  <a:pt x="901700" y="0"/>
                </a:cubicBezTo>
                <a:close/>
              </a:path>
            </a:pathLst>
          </a:cu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6218448" y="3702732"/>
            <a:ext cx="914400" cy="914400"/>
          </a:xfrm>
          <a:prstGeom prst="line">
            <a:avLst/>
          </a:prstGeom>
          <a:ln w="190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232314" y="3745098"/>
            <a:ext cx="914400" cy="914400"/>
          </a:xfrm>
          <a:prstGeom prst="line">
            <a:avLst/>
          </a:prstGeom>
          <a:ln w="190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12" name="Freeform 11"/>
          <p:cNvSpPr/>
          <p:nvPr/>
        </p:nvSpPr>
        <p:spPr>
          <a:xfrm>
            <a:off x="7146714" y="3759386"/>
            <a:ext cx="438150" cy="863600"/>
          </a:xfrm>
          <a:custGeom>
            <a:avLst/>
            <a:gdLst>
              <a:gd name="connsiteX0" fmla="*/ 0 w 438150"/>
              <a:gd name="connsiteY0" fmla="*/ 863600 h 863600"/>
              <a:gd name="connsiteX1" fmla="*/ 438150 w 438150"/>
              <a:gd name="connsiteY1" fmla="*/ 425450 h 863600"/>
              <a:gd name="connsiteX2" fmla="*/ 12700 w 438150"/>
              <a:gd name="connsiteY2" fmla="*/ 0 h 863600"/>
              <a:gd name="connsiteX3" fmla="*/ 0 w 438150"/>
              <a:gd name="connsiteY3" fmla="*/ 863600 h 86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150" h="863600">
                <a:moveTo>
                  <a:pt x="0" y="863600"/>
                </a:moveTo>
                <a:lnTo>
                  <a:pt x="438150" y="425450"/>
                </a:lnTo>
                <a:lnTo>
                  <a:pt x="12700" y="0"/>
                </a:lnTo>
                <a:lnTo>
                  <a:pt x="0" y="863600"/>
                </a:ln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 rot="2700000">
            <a:off x="7284071" y="3431126"/>
            <a:ext cx="627943" cy="6279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 rot="2700000">
            <a:off x="7284073" y="4324411"/>
            <a:ext cx="627943" cy="6279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7584864" y="3301074"/>
            <a:ext cx="13180" cy="1781332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7544" y="764704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1"/>
                </a:solidFill>
              </a:rPr>
              <a:t>How he (apparently) discovered his theorem…</a:t>
            </a:r>
            <a:endParaRPr lang="en-GB" sz="2800" b="1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47871" y="6525344"/>
            <a:ext cx="2088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2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sz="1200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38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395536" y="692696"/>
            <a:ext cx="8352928" cy="4032448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11852"/>
            <a:ext cx="900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>
                <a:solidFill>
                  <a:schemeClr val="accent6"/>
                </a:solidFill>
              </a:rPr>
              <a:t>LO</a:t>
            </a:r>
            <a:r>
              <a:rPr lang="en-GB" sz="2200" b="1" dirty="0">
                <a:solidFill>
                  <a:schemeClr val="accent6"/>
                </a:solidFill>
              </a:rPr>
              <a:t>: Discover an important rule about right angled triangles</a:t>
            </a:r>
            <a:r>
              <a:rPr lang="en-GB" sz="2200" b="1" dirty="0" smtClean="0">
                <a:solidFill>
                  <a:schemeClr val="accent6"/>
                </a:solidFill>
              </a:rPr>
              <a:t>.</a:t>
            </a:r>
            <a:endParaRPr lang="en-GB" sz="2200" b="1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7544" y="764704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2"/>
                </a:solidFill>
              </a:rPr>
              <a:t>Try this problem:</a:t>
            </a:r>
          </a:p>
          <a:p>
            <a:endParaRPr lang="en-GB" sz="2800" b="1" dirty="0">
              <a:solidFill>
                <a:schemeClr val="accent4"/>
              </a:solidFill>
            </a:endParaRPr>
          </a:p>
          <a:p>
            <a:r>
              <a:rPr lang="en-GB" sz="2800" dirty="0" smtClean="0"/>
              <a:t>Find </a:t>
            </a:r>
            <a:r>
              <a:rPr lang="en-GB" sz="2800" dirty="0"/>
              <a:t>the value of x.</a:t>
            </a:r>
          </a:p>
          <a:p>
            <a:endParaRPr lang="en-GB" sz="2800" b="1" dirty="0">
              <a:solidFill>
                <a:schemeClr val="accent4"/>
              </a:solidFill>
            </a:endParaRPr>
          </a:p>
        </p:txBody>
      </p:sp>
      <p:sp>
        <p:nvSpPr>
          <p:cNvPr id="33" name="Right Triangle 32"/>
          <p:cNvSpPr/>
          <p:nvPr/>
        </p:nvSpPr>
        <p:spPr>
          <a:xfrm>
            <a:off x="1403648" y="2287325"/>
            <a:ext cx="2592288" cy="1728192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539552" y="2935397"/>
            <a:ext cx="104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5cm</a:t>
            </a:r>
            <a:endParaRPr lang="en-GB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1979713" y="405790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12cm</a:t>
            </a:r>
            <a:endParaRPr lang="en-GB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2483769" y="261774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x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947871" y="6525344"/>
            <a:ext cx="2088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2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sz="1200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60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Q Template">
  <a:themeElements>
    <a:clrScheme name="Custom 10">
      <a:dk1>
        <a:sysClr val="windowText" lastClr="000000"/>
      </a:dk1>
      <a:lt1>
        <a:sysClr val="window" lastClr="FFFFFF"/>
      </a:lt1>
      <a:dk2>
        <a:srgbClr val="7030A0"/>
      </a:dk2>
      <a:lt2>
        <a:srgbClr val="E7ECED"/>
      </a:lt2>
      <a:accent1>
        <a:srgbClr val="FF0000"/>
      </a:accent1>
      <a:accent2>
        <a:srgbClr val="FFC000"/>
      </a:accent2>
      <a:accent3>
        <a:srgbClr val="FFFF00"/>
      </a:accent3>
      <a:accent4>
        <a:srgbClr val="00B0F0"/>
      </a:accent4>
      <a:accent5>
        <a:srgbClr val="00B050"/>
      </a:accent5>
      <a:accent6>
        <a:srgbClr val="0070C0"/>
      </a:accent6>
      <a:hlink>
        <a:srgbClr val="0070C0"/>
      </a:hlink>
      <a:folHlink>
        <a:srgbClr val="002060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QQ Template</Template>
  <TotalTime>45</TotalTime>
  <Words>327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QQ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Norledge</dc:creator>
  <cp:keywords>Pythagoras; Quick Questions</cp:keywords>
  <cp:lastModifiedBy>Christine Norledge</cp:lastModifiedBy>
  <cp:revision>5</cp:revision>
  <dcterms:created xsi:type="dcterms:W3CDTF">2014-10-16T17:26:18Z</dcterms:created>
  <dcterms:modified xsi:type="dcterms:W3CDTF">2015-03-31T21:19:27Z</dcterms:modified>
</cp:coreProperties>
</file>