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70" r:id="rId3"/>
    <p:sldId id="265" r:id="rId4"/>
    <p:sldId id="266" r:id="rId5"/>
    <p:sldId id="267" r:id="rId6"/>
    <p:sldId id="261" r:id="rId7"/>
    <p:sldId id="268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4D5A0-B93F-41C8-AF5B-577BF8D6C30B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6C26E-9836-4EB8-A009-35252AD622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669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7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39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0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97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67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923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38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33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31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27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8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C0D5-8585-4EB9-AD59-EE634B04906D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39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lker.com/cliparts/d/d/U/A/Q/9/oragne-footprint-md.p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44624"/>
            <a:ext cx="9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LO</a:t>
            </a:r>
            <a:r>
              <a:rPr lang="en-GB" sz="2400" b="1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: Solve equations with negative solutions.</a:t>
            </a:r>
            <a:endParaRPr lang="en-GB" sz="2400" b="1" u="sng" dirty="0" smtClean="0">
              <a:solidFill>
                <a:schemeClr val="accent6"/>
              </a:solidFill>
              <a:latin typeface="Comic Sans MS" panose="030F0702030302020204" pitchFamily="66" charset="0"/>
            </a:endParaRPr>
          </a:p>
          <a:p>
            <a:endParaRPr lang="en-GB" sz="2400" b="1" u="sng" dirty="0">
              <a:solidFill>
                <a:schemeClr val="accent6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799545"/>
            <a:ext cx="3888432" cy="4285639"/>
          </a:xfrm>
          <a:prstGeom prst="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200" u="sng" dirty="0">
                <a:latin typeface="Comic Sans MS" panose="030F0702030302020204" pitchFamily="66" charset="0"/>
              </a:rPr>
              <a:t>Progress Check</a:t>
            </a:r>
          </a:p>
          <a:p>
            <a:endParaRPr lang="en-GB" sz="2200" dirty="0">
              <a:latin typeface="Comic Sans MS" panose="030F0702030302020204" pitchFamily="66" charset="0"/>
            </a:endParaRPr>
          </a:p>
          <a:p>
            <a:r>
              <a:rPr lang="en-GB" sz="2200" dirty="0">
                <a:latin typeface="Comic Sans MS" panose="030F0702030302020204" pitchFamily="66" charset="0"/>
              </a:rPr>
              <a:t>Solve, showing full working:</a:t>
            </a:r>
          </a:p>
          <a:p>
            <a:endParaRPr lang="en-GB" sz="2200" dirty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200" dirty="0">
                <a:latin typeface="Comic Sans MS" panose="030F0702030302020204" pitchFamily="66" charset="0"/>
              </a:rPr>
              <a:t>3x = 21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200" dirty="0">
                <a:latin typeface="Comic Sans MS" panose="030F0702030302020204" pitchFamily="66" charset="0"/>
              </a:rPr>
              <a:t>x + 5 = 8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200" dirty="0">
                <a:latin typeface="Comic Sans MS" panose="030F0702030302020204" pitchFamily="66" charset="0"/>
              </a:rPr>
              <a:t>12 = x - 3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200" dirty="0">
                <a:latin typeface="Comic Sans MS" panose="030F0702030302020204" pitchFamily="66" charset="0"/>
              </a:rPr>
              <a:t>4x + 5 = 17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200" dirty="0">
                <a:latin typeface="Comic Sans MS" panose="030F0702030302020204" pitchFamily="66" charset="0"/>
              </a:rPr>
              <a:t>36 = 7x + 1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200" dirty="0">
                <a:latin typeface="Comic Sans MS" panose="030F0702030302020204" pitchFamily="66" charset="0"/>
              </a:rPr>
              <a:t>2x – 6 = 8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200" dirty="0">
                <a:latin typeface="Comic Sans MS" panose="030F0702030302020204" pitchFamily="66" charset="0"/>
              </a:rPr>
              <a:t>6x + 4 = 7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200" dirty="0">
                <a:latin typeface="Comic Sans MS" panose="030F0702030302020204" pitchFamily="66" charset="0"/>
              </a:rPr>
              <a:t>3x – </a:t>
            </a:r>
            <a:r>
              <a:rPr lang="en-GB" sz="2200" dirty="0" smtClean="0">
                <a:latin typeface="Comic Sans MS" panose="030F0702030302020204" pitchFamily="66" charset="0"/>
              </a:rPr>
              <a:t>1 = 0</a:t>
            </a:r>
            <a:endParaRPr lang="en-GB" sz="2200" dirty="0"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76256" y="6505599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en-GB" sz="1400" dirty="0" err="1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NorledgeMaths</a:t>
            </a:r>
            <a:endParaRPr lang="en-GB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62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413000" y="1556792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986532"/>
            <a:ext cx="9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This set of tiles represents the </a:t>
            </a:r>
            <a:r>
              <a:rPr lang="en-GB" sz="2400" dirty="0">
                <a:latin typeface="Comic Sans MS" panose="030F0702030302020204" pitchFamily="66" charset="0"/>
              </a:rPr>
              <a:t>equation 2x + </a:t>
            </a:r>
            <a:r>
              <a:rPr lang="en-GB" sz="2400" dirty="0" smtClean="0">
                <a:latin typeface="Comic Sans MS" panose="030F0702030302020204" pitchFamily="66" charset="0"/>
              </a:rPr>
              <a:t>4 </a:t>
            </a:r>
            <a:r>
              <a:rPr lang="en-GB" sz="2400" dirty="0">
                <a:latin typeface="Comic Sans MS" panose="030F0702030302020204" pitchFamily="66" charset="0"/>
              </a:rPr>
              <a:t>= </a:t>
            </a:r>
            <a:r>
              <a:rPr lang="en-GB" sz="2400" dirty="0" smtClean="0">
                <a:latin typeface="Comic Sans MS" panose="030F0702030302020204" pitchFamily="66" charset="0"/>
              </a:rPr>
              <a:t>-2.</a:t>
            </a:r>
            <a:endParaRPr lang="en-GB" sz="2400" dirty="0">
              <a:latin typeface="Calibri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570199" y="1484784"/>
            <a:ext cx="1649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1720" y="188640"/>
            <a:ext cx="5040560" cy="64807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Negative Solutions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32656" y="1537869"/>
            <a:ext cx="873334" cy="2971251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331640" y="1537869"/>
            <a:ext cx="873334" cy="2971251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849924" y="1556792"/>
            <a:ext cx="674948" cy="67494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420888" y="2348880"/>
            <a:ext cx="674948" cy="67494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642012" y="1556792"/>
            <a:ext cx="674948" cy="67494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32656" y="4725144"/>
            <a:ext cx="1872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2x</a:t>
            </a:r>
            <a:endParaRPr lang="en-GB" sz="4800" dirty="0"/>
          </a:p>
        </p:txBody>
      </p:sp>
      <p:sp>
        <p:nvSpPr>
          <p:cNvPr id="88" name="TextBox 87"/>
          <p:cNvSpPr txBox="1"/>
          <p:nvPr/>
        </p:nvSpPr>
        <p:spPr>
          <a:xfrm>
            <a:off x="3570198" y="4725142"/>
            <a:ext cx="1649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363978" y="4725144"/>
            <a:ext cx="1296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-2</a:t>
            </a:r>
            <a:endParaRPr lang="en-GB" sz="4800" dirty="0"/>
          </a:p>
        </p:txBody>
      </p:sp>
      <p:sp>
        <p:nvSpPr>
          <p:cNvPr id="90" name="TextBox 89"/>
          <p:cNvSpPr txBox="1"/>
          <p:nvPr/>
        </p:nvSpPr>
        <p:spPr>
          <a:xfrm>
            <a:off x="2051720" y="4725141"/>
            <a:ext cx="1872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+ 4</a:t>
            </a:r>
            <a:endParaRPr lang="en-GB" sz="4800" dirty="0"/>
          </a:p>
        </p:txBody>
      </p:sp>
      <p:sp>
        <p:nvSpPr>
          <p:cNvPr id="23" name="Rectangle 22"/>
          <p:cNvSpPr/>
          <p:nvPr/>
        </p:nvSpPr>
        <p:spPr>
          <a:xfrm>
            <a:off x="2413000" y="2348880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05088" y="1556792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05088" y="2348880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76256" y="6505599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en-GB" sz="1400" dirty="0" err="1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NorledgeMaths</a:t>
            </a:r>
            <a:endParaRPr lang="en-GB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93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  <p:bldP spid="89" grpId="0"/>
      <p:bldP spid="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2413000" y="2742019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13000" y="1949931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986532"/>
            <a:ext cx="9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We can add blue -1 tiles to cancel out red +1 tiles.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Remember we must keep it balanced! </a:t>
            </a:r>
            <a:endParaRPr lang="en-GB" sz="2400" dirty="0">
              <a:latin typeface="Calibri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570199" y="1916832"/>
            <a:ext cx="1649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1720" y="188640"/>
            <a:ext cx="5040560" cy="64807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Negative Solutions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32656" y="1931008"/>
            <a:ext cx="873334" cy="2971251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331640" y="1931008"/>
            <a:ext cx="873334" cy="2971251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849924" y="1949931"/>
            <a:ext cx="674948" cy="67494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642012" y="1949931"/>
            <a:ext cx="674948" cy="67494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-</a:t>
            </a:r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32656" y="5118283"/>
            <a:ext cx="1872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2x</a:t>
            </a:r>
            <a:endParaRPr lang="en-GB" sz="4800" dirty="0"/>
          </a:p>
        </p:txBody>
      </p:sp>
      <p:sp>
        <p:nvSpPr>
          <p:cNvPr id="88" name="TextBox 87"/>
          <p:cNvSpPr txBox="1"/>
          <p:nvPr/>
        </p:nvSpPr>
        <p:spPr>
          <a:xfrm>
            <a:off x="3570198" y="5118281"/>
            <a:ext cx="1649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931930" y="5118283"/>
            <a:ext cx="1296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-6</a:t>
            </a:r>
            <a:endParaRPr lang="en-GB" sz="4800" dirty="0"/>
          </a:p>
        </p:txBody>
      </p:sp>
      <p:sp>
        <p:nvSpPr>
          <p:cNvPr id="24" name="Rectangle 23"/>
          <p:cNvSpPr/>
          <p:nvPr/>
        </p:nvSpPr>
        <p:spPr>
          <a:xfrm>
            <a:off x="3205088" y="1949931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05088" y="2742019"/>
            <a:ext cx="674948" cy="67494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88224" y="5373216"/>
            <a:ext cx="2319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We must add the same tiles on to both sides to keep the equation balanced.</a:t>
            </a:r>
            <a:endParaRPr lang="en-GB" sz="1600" b="1" dirty="0"/>
          </a:p>
        </p:txBody>
      </p:sp>
      <p:sp>
        <p:nvSpPr>
          <p:cNvPr id="32" name="Rectangle 31"/>
          <p:cNvSpPr/>
          <p:nvPr/>
        </p:nvSpPr>
        <p:spPr>
          <a:xfrm>
            <a:off x="2530140" y="2066493"/>
            <a:ext cx="674948" cy="67494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20988" y="2067071"/>
            <a:ext cx="674948" cy="67494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530140" y="2849927"/>
            <a:ext cx="674948" cy="67494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320988" y="2849927"/>
            <a:ext cx="674948" cy="67494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849924" y="2731486"/>
            <a:ext cx="674948" cy="67494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642012" y="2731486"/>
            <a:ext cx="674948" cy="67494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849924" y="3524875"/>
            <a:ext cx="674948" cy="67494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642012" y="3514980"/>
            <a:ext cx="674948" cy="67494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76256" y="6505599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en-GB" sz="1400" dirty="0" err="1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NorledgeMaths</a:t>
            </a:r>
            <a:endParaRPr lang="en-GB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07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87" grpId="0"/>
      <p:bldP spid="88" grpId="0"/>
      <p:bldP spid="89" grpId="0"/>
      <p:bldP spid="24" grpId="0" animBg="1"/>
      <p:bldP spid="25" grpId="0" animBg="1"/>
      <p:bldP spid="2" grpId="0"/>
      <p:bldP spid="32" grpId="0" animBg="1"/>
      <p:bldP spid="32" grpId="1" animBg="1"/>
      <p:bldP spid="34" grpId="0" animBg="1"/>
      <p:bldP spid="34" grpId="1" animBg="1"/>
      <p:bldP spid="36" grpId="0" animBg="1"/>
      <p:bldP spid="36" grpId="1" animBg="1"/>
      <p:bldP spid="37" grpId="0" animBg="1"/>
      <p:bldP spid="37" grpId="1" animBg="1"/>
      <p:bldP spid="40" grpId="0" animBg="1"/>
      <p:bldP spid="41" grpId="0" animBg="1"/>
      <p:bldP spid="42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496" y="986532"/>
            <a:ext cx="9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We then share out the blue tiles between the x tiles.</a:t>
            </a:r>
            <a:endParaRPr lang="en-GB" sz="2400" dirty="0">
              <a:latin typeface="Calibri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880500" y="2564904"/>
            <a:ext cx="1649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1720" y="188640"/>
            <a:ext cx="5040560" cy="64807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Negative Solutions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32656" y="1484784"/>
            <a:ext cx="873334" cy="2971251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331640" y="1484784"/>
            <a:ext cx="873334" cy="2971251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131840" y="1503707"/>
            <a:ext cx="674948" cy="67494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131840" y="2295795"/>
            <a:ext cx="674948" cy="67494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923928" y="1503707"/>
            <a:ext cx="674948" cy="67494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923928" y="2295795"/>
            <a:ext cx="674948" cy="67494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31840" y="3078651"/>
            <a:ext cx="674948" cy="67494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23928" y="3078651"/>
            <a:ext cx="674948" cy="67494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-1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04248" y="5650378"/>
            <a:ext cx="1944216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chemeClr val="tx1"/>
                </a:solidFill>
              </a:rPr>
              <a:t>x = -3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76256" y="6505599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en-GB" sz="1400" dirty="0" err="1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NorledgeMaths</a:t>
            </a:r>
            <a:endParaRPr lang="en-GB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24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0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80" grpId="0" animBg="1"/>
      <p:bldP spid="81" grpId="0" animBg="1"/>
      <p:bldP spid="28" grpId="0" animBg="1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986532"/>
            <a:ext cx="900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We could represent this algebraically as follows: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1720" y="188640"/>
            <a:ext cx="5040560" cy="64807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Negative Solutions</a:t>
            </a:r>
            <a:endParaRPr lang="en-GB" sz="2800" dirty="0">
              <a:solidFill>
                <a:schemeClr val="tx1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779376"/>
              </p:ext>
            </p:extLst>
          </p:nvPr>
        </p:nvGraphicFramePr>
        <p:xfrm>
          <a:off x="323528" y="1556792"/>
          <a:ext cx="5400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690"/>
                <a:gridCol w="1091610"/>
                <a:gridCol w="1350150"/>
                <a:gridCol w="135015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2x</a:t>
                      </a:r>
                      <a:r>
                        <a:rPr lang="en-GB" sz="36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+ 4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=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-2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6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340"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- 4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=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-6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6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÷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x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=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36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-3</a:t>
                      </a:r>
                      <a:endParaRPr lang="en-GB" sz="36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36096" y="2060848"/>
            <a:ext cx="3528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Add on 4 blue tiles to cancel out the red.</a:t>
            </a:r>
            <a:endParaRPr lang="en-GB" sz="2200" dirty="0"/>
          </a:p>
        </p:txBody>
      </p:sp>
      <p:sp>
        <p:nvSpPr>
          <p:cNvPr id="17" name="TextBox 16"/>
          <p:cNvSpPr txBox="1"/>
          <p:nvPr/>
        </p:nvSpPr>
        <p:spPr>
          <a:xfrm>
            <a:off x="5436096" y="3379639"/>
            <a:ext cx="3528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Share the red tiles out between the 2 x tiles.</a:t>
            </a:r>
            <a:endParaRPr lang="en-GB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6876256" y="6505599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en-GB" sz="1400" dirty="0" err="1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NorledgeMaths</a:t>
            </a:r>
            <a:endParaRPr lang="en-GB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09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21788" y="908720"/>
            <a:ext cx="2718364" cy="2304257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arenR"/>
            </a:pPr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4x + 3 = -9</a:t>
            </a:r>
            <a:endParaRPr lang="en-GB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>
                <a:solidFill>
                  <a:schemeClr val="tx1"/>
                </a:solidFill>
              </a:rPr>
              <a:t>2x + 7 = 5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>
                <a:solidFill>
                  <a:schemeClr val="tx1"/>
                </a:solidFill>
              </a:rPr>
              <a:t>3x + 9 = -18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>
                <a:solidFill>
                  <a:schemeClr val="tx1"/>
                </a:solidFill>
              </a:rPr>
              <a:t>2x – 8 = -18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>
                <a:solidFill>
                  <a:schemeClr val="tx1"/>
                </a:solidFill>
              </a:rPr>
              <a:t>3x – 5 = -</a:t>
            </a:r>
            <a:r>
              <a:rPr lang="en-GB" sz="2400" dirty="0" smtClean="0">
                <a:solidFill>
                  <a:schemeClr val="tx1"/>
                </a:solidFill>
              </a:rPr>
              <a:t>23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44624"/>
            <a:ext cx="9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Now solve these equations. You </a:t>
            </a:r>
            <a:r>
              <a:rPr lang="en-GB" sz="2400" b="1" dirty="0" smtClean="0">
                <a:latin typeface="Comic Sans MS" panose="030F0702030302020204" pitchFamily="66" charset="0"/>
              </a:rPr>
              <a:t>must</a:t>
            </a:r>
            <a:r>
              <a:rPr lang="en-GB" sz="2400" dirty="0" smtClean="0">
                <a:latin typeface="Comic Sans MS" panose="030F0702030302020204" pitchFamily="66" charset="0"/>
              </a:rPr>
              <a:t> show your method, and you can use the algebra tiles to help you.</a:t>
            </a:r>
          </a:p>
        </p:txBody>
      </p:sp>
      <p:sp>
        <p:nvSpPr>
          <p:cNvPr id="8" name="Rectangle 7"/>
          <p:cNvSpPr/>
          <p:nvPr/>
        </p:nvSpPr>
        <p:spPr>
          <a:xfrm>
            <a:off x="6156176" y="908720"/>
            <a:ext cx="2736304" cy="2304257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2x + 10 = 0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2x – 4 = -18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4x + 3 = 1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8x + 5 = -3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3x + 6 = -4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520" y="929635"/>
            <a:ext cx="2753848" cy="228334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arenR"/>
            </a:pPr>
            <a:r>
              <a:rPr lang="en-GB" sz="2400" dirty="0">
                <a:solidFill>
                  <a:schemeClr val="tx1"/>
                </a:solidFill>
              </a:rPr>
              <a:t>4x = -8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>
                <a:solidFill>
                  <a:schemeClr val="tx1"/>
                </a:solidFill>
              </a:rPr>
              <a:t>2x = -12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>
                <a:solidFill>
                  <a:schemeClr val="tx1"/>
                </a:solidFill>
              </a:rPr>
              <a:t>x + 5 = -3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>
                <a:solidFill>
                  <a:schemeClr val="tx1"/>
                </a:solidFill>
              </a:rPr>
              <a:t>x + 4 = 2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3x + 2 = -</a:t>
            </a: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56176" y="3356992"/>
            <a:ext cx="2736304" cy="1200329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Some of these solutions are fractions.</a:t>
            </a:r>
          </a:p>
          <a:p>
            <a:r>
              <a:rPr lang="en-GB" dirty="0" smtClean="0"/>
              <a:t>Draw a sharing diagram if you need to.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876256" y="6505599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en-GB" sz="1400" dirty="0" err="1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NorledgeMaths</a:t>
            </a:r>
            <a:endParaRPr lang="en-GB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84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21788" y="908720"/>
            <a:ext cx="2718364" cy="2304257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arenR"/>
            </a:pPr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4x + 3 = -9</a:t>
            </a:r>
            <a:endParaRPr lang="en-GB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>
                <a:solidFill>
                  <a:schemeClr val="tx1"/>
                </a:solidFill>
              </a:rPr>
              <a:t>2x + 7 = 5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>
                <a:solidFill>
                  <a:schemeClr val="tx1"/>
                </a:solidFill>
              </a:rPr>
              <a:t>3x + 9 = -18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>
                <a:solidFill>
                  <a:schemeClr val="tx1"/>
                </a:solidFill>
              </a:rPr>
              <a:t>2x – 8 = -18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>
                <a:solidFill>
                  <a:schemeClr val="tx1"/>
                </a:solidFill>
              </a:rPr>
              <a:t>3x – 5 = -</a:t>
            </a:r>
            <a:r>
              <a:rPr lang="en-GB" sz="2400" dirty="0" smtClean="0">
                <a:solidFill>
                  <a:schemeClr val="tx1"/>
                </a:solidFill>
              </a:rPr>
              <a:t>23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44624"/>
            <a:ext cx="9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Now solve these equations. You </a:t>
            </a:r>
            <a:r>
              <a:rPr lang="en-GB" sz="2400" b="1" dirty="0" smtClean="0">
                <a:latin typeface="Comic Sans MS" panose="030F0702030302020204" pitchFamily="66" charset="0"/>
              </a:rPr>
              <a:t>must</a:t>
            </a:r>
            <a:r>
              <a:rPr lang="en-GB" sz="2400" dirty="0" smtClean="0">
                <a:latin typeface="Comic Sans MS" panose="030F0702030302020204" pitchFamily="66" charset="0"/>
              </a:rPr>
              <a:t> show your method, and you can use the algebra tiles to help you.</a:t>
            </a:r>
          </a:p>
        </p:txBody>
      </p:sp>
      <p:sp>
        <p:nvSpPr>
          <p:cNvPr id="8" name="Rectangle 7"/>
          <p:cNvSpPr/>
          <p:nvPr/>
        </p:nvSpPr>
        <p:spPr>
          <a:xfrm>
            <a:off x="6156176" y="908720"/>
            <a:ext cx="2736304" cy="2304257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2x + 10 = 0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2x – 4 = -18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4x + 3 = 1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8x + 5 = -3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3x + 6 = -4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520" y="929635"/>
            <a:ext cx="2753848" cy="228334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arenR"/>
            </a:pPr>
            <a:r>
              <a:rPr lang="en-GB" sz="2400" dirty="0">
                <a:solidFill>
                  <a:schemeClr val="tx1"/>
                </a:solidFill>
              </a:rPr>
              <a:t>4x = -8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>
                <a:solidFill>
                  <a:schemeClr val="tx1"/>
                </a:solidFill>
              </a:rPr>
              <a:t>2x = -12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>
                <a:solidFill>
                  <a:schemeClr val="tx1"/>
                </a:solidFill>
              </a:rPr>
              <a:t>x + 5 = -3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>
                <a:solidFill>
                  <a:schemeClr val="tx1"/>
                </a:solidFill>
              </a:rPr>
              <a:t>x + 4 = 2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3x + 2 = -</a:t>
            </a: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9343" y="3365377"/>
            <a:ext cx="2753848" cy="228334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</a:rPr>
              <a:t>x = -2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 = -6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 = -8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 = -2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 = -3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21788" y="3365377"/>
            <a:ext cx="2718364" cy="2304257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 = -3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x </a:t>
            </a: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= -1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x </a:t>
            </a: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= -9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 = -5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x </a:t>
            </a: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= -6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56176" y="3368122"/>
            <a:ext cx="2736304" cy="2304257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 = -5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x </a:t>
            </a: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= -11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x </a:t>
            </a: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= -1/2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 = -1/4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 = -10/3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6256" y="6505599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en-GB" sz="1400" dirty="0" err="1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NorledgeMaths</a:t>
            </a:r>
            <a:endParaRPr lang="en-GB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28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05910" y="404664"/>
            <a:ext cx="8198538" cy="2232248"/>
          </a:xfrm>
          <a:prstGeom prst="rect">
            <a:avLst/>
          </a:prstGeom>
          <a:ln w="76200">
            <a:solidFill>
              <a:schemeClr val="accent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10628" y="636868"/>
            <a:ext cx="2219332" cy="1856027"/>
            <a:chOff x="201192" y="220861"/>
            <a:chExt cx="2631337" cy="2200588"/>
          </a:xfrm>
        </p:grpSpPr>
        <p:pic>
          <p:nvPicPr>
            <p:cNvPr id="1026" name="Picture 2" descr="http://www.clker.com/cliparts/d/d/U/A/Q/9/oragne-footprint-md.png">
              <a:hlinkClick r:id="rId2" tooltip="Download as SVG file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192" y="220861"/>
              <a:ext cx="1461689" cy="18614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629176" y="1144252"/>
              <a:ext cx="2203353" cy="1277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 smtClean="0">
                  <a:solidFill>
                    <a:schemeClr val="accent5"/>
                  </a:solidFill>
                </a:rPr>
                <a:t>Next Steps</a:t>
              </a:r>
              <a:endParaRPr lang="en-GB" sz="3200" b="1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699792" y="500479"/>
            <a:ext cx="5774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Make and draw the representation for</a:t>
            </a:r>
          </a:p>
          <a:p>
            <a:r>
              <a:rPr lang="en-GB" sz="2400" dirty="0" smtClean="0"/>
              <a:t>2x + 6 = 3x + 3.</a:t>
            </a:r>
          </a:p>
          <a:p>
            <a:endParaRPr lang="en-GB" sz="2400" dirty="0"/>
          </a:p>
          <a:p>
            <a:r>
              <a:rPr lang="en-GB" sz="2400" dirty="0" smtClean="0"/>
              <a:t>Try to solve as far as you can.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76256" y="6505599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en-GB" sz="1400" dirty="0" err="1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NorledgeMaths</a:t>
            </a:r>
            <a:endParaRPr lang="en-GB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4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Q Template">
  <a:themeElements>
    <a:clrScheme name="Custom 10">
      <a:dk1>
        <a:sysClr val="windowText" lastClr="000000"/>
      </a:dk1>
      <a:lt1>
        <a:sysClr val="window" lastClr="FFFFFF"/>
      </a:lt1>
      <a:dk2>
        <a:srgbClr val="7030A0"/>
      </a:dk2>
      <a:lt2>
        <a:srgbClr val="E7ECED"/>
      </a:lt2>
      <a:accent1>
        <a:srgbClr val="FF0000"/>
      </a:accent1>
      <a:accent2>
        <a:srgbClr val="FFC000"/>
      </a:accent2>
      <a:accent3>
        <a:srgbClr val="FFFF00"/>
      </a:accent3>
      <a:accent4>
        <a:srgbClr val="00B0F0"/>
      </a:accent4>
      <a:accent5>
        <a:srgbClr val="00B050"/>
      </a:accent5>
      <a:accent6>
        <a:srgbClr val="0070C0"/>
      </a:accent6>
      <a:hlink>
        <a:srgbClr val="0070C0"/>
      </a:hlink>
      <a:folHlink>
        <a:srgbClr val="002060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QQ Template</Template>
  <TotalTime>256</TotalTime>
  <Words>567</Words>
  <Application>Microsoft Office PowerPoint</Application>
  <PresentationFormat>On-screen Show (4:3)</PresentationFormat>
  <Paragraphs>148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QQ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Norledge</dc:creator>
  <cp:keywords>Pythagoras; Quick Questions</cp:keywords>
  <cp:lastModifiedBy>Christine Norledge</cp:lastModifiedBy>
  <cp:revision>21</cp:revision>
  <dcterms:created xsi:type="dcterms:W3CDTF">2014-05-24T15:39:18Z</dcterms:created>
  <dcterms:modified xsi:type="dcterms:W3CDTF">2015-03-17T17:16:00Z</dcterms:modified>
</cp:coreProperties>
</file>