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628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olidFill>
                <a:srgbClr val="92D050"/>
              </a:solidFill>
            </c:spPr>
          </c:dPt>
          <c:dPt>
            <c:idx val="5"/>
            <c:bubble3D val="0"/>
            <c:spPr>
              <a:solidFill>
                <a:schemeClr val="accent4"/>
              </a:solidFill>
            </c:spPr>
          </c:dPt>
          <c:dPt>
            <c:idx val="6"/>
            <c:bubble3D val="0"/>
            <c:spPr>
              <a:solidFill>
                <a:schemeClr val="accent6"/>
              </a:solidFill>
            </c:spPr>
          </c:dPt>
          <c:dPt>
            <c:idx val="7"/>
            <c:bubble3D val="0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800">
                    <a:latin typeface="Comic Sans MS" panose="030F0702030302020204" pitchFamily="66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Sheet1!$A$2:$A$9</c:f>
              <c:strCache>
                <c:ptCount val="8"/>
                <c:pt idx="0">
                  <c:v>Sleeping</c:v>
                </c:pt>
                <c:pt idx="1">
                  <c:v>School</c:v>
                </c:pt>
                <c:pt idx="2">
                  <c:v>Travelling</c:v>
                </c:pt>
                <c:pt idx="3">
                  <c:v>Eating/drinking</c:v>
                </c:pt>
                <c:pt idx="4">
                  <c:v>Showering/washing</c:v>
                </c:pt>
                <c:pt idx="5">
                  <c:v>Doing homework</c:v>
                </c:pt>
                <c:pt idx="6">
                  <c:v>Playing sport</c:v>
                </c:pt>
                <c:pt idx="7">
                  <c:v>Spending time with friends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1614937521562"/>
          <c:y val="0.14598443310220435"/>
          <c:w val="0.40991461475040786"/>
          <c:h val="0.67068234248482195"/>
        </c:manualLayout>
      </c:layout>
      <c:overlay val="0"/>
      <c:txPr>
        <a:bodyPr/>
        <a:lstStyle/>
        <a:p>
          <a:pPr>
            <a:defRPr sz="1600">
              <a:latin typeface="Comic Sans MS" panose="030F0702030302020204" pitchFamily="66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D5A0-B93F-41C8-AF5B-577BF8D6C30B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C26E-9836-4EB8-A009-35252AD62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66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Image:</a:t>
            </a:r>
            <a:r>
              <a:rPr lang="en-GB" baseline="0" dirty="0" smtClean="0"/>
              <a:t> Public Domain (http://www.clipartlord.com/category/home-clip-art/appliances-clip-art/clock-clip-art/alarm-clock-clip-art/)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30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30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30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C26E-9836-4EB8-A009-35252AD622D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3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39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67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92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3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33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C0D5-8585-4EB9-AD59-EE634B04906D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1B33E-E936-4385-83B7-282DCD53C1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39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496" y="11852"/>
            <a:ext cx="9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To construct a simple pie chart and interpret proportions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620688"/>
            <a:ext cx="8640960" cy="4070345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>
              <a:buNone/>
            </a:pPr>
            <a:endParaRPr lang="en-US" sz="1000" dirty="0" smtClean="0"/>
          </a:p>
          <a:p>
            <a:pPr marL="82296" indent="0">
              <a:buNone/>
            </a:pPr>
            <a:r>
              <a:rPr lang="en-US" sz="2400" dirty="0" smtClean="0"/>
              <a:t>Think about a normal (school) day.</a:t>
            </a:r>
          </a:p>
          <a:p>
            <a:pPr marL="82296" indent="0">
              <a:spcBef>
                <a:spcPts val="300"/>
              </a:spcBef>
              <a:buNone/>
            </a:pPr>
            <a:endParaRPr lang="en-US" sz="2400" dirty="0" smtClean="0"/>
          </a:p>
          <a:p>
            <a:pPr marL="82296" indent="0">
              <a:spcBef>
                <a:spcPts val="300"/>
              </a:spcBef>
              <a:buNone/>
            </a:pPr>
            <a:r>
              <a:rPr lang="en-US" sz="2400" dirty="0" smtClean="0"/>
              <a:t>How do you spend your time?</a:t>
            </a:r>
          </a:p>
          <a:p>
            <a:pPr marL="82296" indent="0">
              <a:spcBef>
                <a:spcPts val="300"/>
              </a:spcBef>
              <a:buNone/>
            </a:pPr>
            <a:r>
              <a:rPr lang="en-US" sz="2400" dirty="0" smtClean="0"/>
              <a:t>What activities do you do?</a:t>
            </a:r>
          </a:p>
          <a:p>
            <a:pPr marL="82296" indent="0">
              <a:spcBef>
                <a:spcPts val="300"/>
              </a:spcBef>
              <a:buNone/>
            </a:pPr>
            <a:endParaRPr lang="en-US" sz="2400" dirty="0"/>
          </a:p>
          <a:p>
            <a:pPr marL="82296" indent="0">
              <a:spcBef>
                <a:spcPts val="300"/>
              </a:spcBef>
              <a:buNone/>
            </a:pPr>
            <a:r>
              <a:rPr lang="en-US" sz="2400" dirty="0" smtClean="0"/>
              <a:t>e.g. Sleeping, eating, homework…</a:t>
            </a:r>
          </a:p>
          <a:p>
            <a:pPr marL="82296" indent="0">
              <a:spcBef>
                <a:spcPts val="300"/>
              </a:spcBef>
              <a:buNone/>
            </a:pPr>
            <a:endParaRPr lang="en-US" sz="2400" dirty="0"/>
          </a:p>
          <a:p>
            <a:pPr marL="82296" indent="0">
              <a:spcBef>
                <a:spcPts val="300"/>
              </a:spcBef>
              <a:buNone/>
            </a:pPr>
            <a:r>
              <a:rPr lang="en-US" sz="2400" dirty="0" smtClean="0"/>
              <a:t>Make a list in your exercise book, </a:t>
            </a:r>
          </a:p>
          <a:p>
            <a:pPr marL="82296" indent="0">
              <a:spcBef>
                <a:spcPts val="300"/>
              </a:spcBef>
              <a:buNone/>
            </a:pPr>
            <a:r>
              <a:rPr lang="en-US" sz="2400" dirty="0" smtClean="0"/>
              <a:t>including timings to the nearest hour.</a:t>
            </a:r>
          </a:p>
          <a:p>
            <a:pPr marL="82296" indent="0">
              <a:spcBef>
                <a:spcPts val="300"/>
              </a:spcBef>
              <a:buNone/>
            </a:pPr>
            <a:endParaRPr lang="en-US" sz="1000" dirty="0"/>
          </a:p>
        </p:txBody>
      </p:sp>
      <p:pic>
        <p:nvPicPr>
          <p:cNvPr id="1026" name="Picture 2" descr="http://www.clipartlord.com/wp-content/uploads/2013/08/alarm-clock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837711"/>
            <a:ext cx="2448272" cy="329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59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496" y="11852"/>
            <a:ext cx="9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To construct a simple pie chart and interpret proportions</a:t>
            </a:r>
          </a:p>
          <a:p>
            <a:endParaRPr lang="en-GB" sz="2200" b="1" dirty="0">
              <a:solidFill>
                <a:schemeClr val="accent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620688"/>
            <a:ext cx="8640960" cy="5239896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>
              <a:buNone/>
            </a:pPr>
            <a:endParaRPr lang="en-US" sz="1000" dirty="0" smtClean="0"/>
          </a:p>
          <a:p>
            <a:pPr marL="82296" indent="0">
              <a:buNone/>
            </a:pPr>
            <a:r>
              <a:rPr lang="en-US" sz="2400" u="sng" dirty="0" smtClean="0"/>
              <a:t>Task</a:t>
            </a:r>
            <a:r>
              <a:rPr lang="en-US" sz="2400" dirty="0" smtClean="0"/>
              <a:t>: Complete the worksheet </a:t>
            </a:r>
          </a:p>
          <a:p>
            <a:pPr marL="82296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howing your typical day.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 smtClean="0"/>
              <a:t>Each sector represents one</a:t>
            </a:r>
          </a:p>
          <a:p>
            <a:pPr marL="82296" indent="0">
              <a:buNone/>
            </a:pPr>
            <a:r>
              <a:rPr lang="en-US" sz="2400" dirty="0" smtClean="0"/>
              <a:t>hour.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 smtClean="0"/>
              <a:t>Use a different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for</a:t>
            </a:r>
          </a:p>
          <a:p>
            <a:pPr marL="82296" indent="0">
              <a:buNone/>
            </a:pPr>
            <a:r>
              <a:rPr lang="en-US" sz="2400" dirty="0" smtClean="0"/>
              <a:t>each activity.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dirty="0" smtClean="0"/>
              <a:t>Make sure you include a key </a:t>
            </a:r>
          </a:p>
          <a:p>
            <a:pPr marL="82296" indent="0">
              <a:buNone/>
            </a:pPr>
            <a:r>
              <a:rPr lang="en-US" sz="2400" dirty="0" smtClean="0"/>
              <a:t>at the bottom to show which</a:t>
            </a:r>
          </a:p>
          <a:p>
            <a:pPr marL="82296" indent="0">
              <a:buNone/>
            </a:pPr>
            <a:r>
              <a:rPr lang="en-US" sz="2400" dirty="0" smtClean="0"/>
              <a:t>activity is represented by which </a:t>
            </a:r>
          </a:p>
          <a:p>
            <a:pPr marL="82296" indent="0">
              <a:buNone/>
            </a:pPr>
            <a:r>
              <a:rPr lang="en-US" sz="2400" dirty="0" err="1"/>
              <a:t>c</a:t>
            </a:r>
            <a:r>
              <a:rPr lang="en-US" sz="2400" dirty="0" err="1" smtClean="0"/>
              <a:t>olour</a:t>
            </a:r>
            <a:r>
              <a:rPr lang="en-US" sz="2400" dirty="0" smtClean="0"/>
              <a:t>.</a:t>
            </a:r>
          </a:p>
          <a:p>
            <a:pPr marL="82296" indent="0">
              <a:spcBef>
                <a:spcPts val="300"/>
              </a:spcBef>
              <a:buNone/>
            </a:pPr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7" r="28958"/>
          <a:stretch/>
        </p:blipFill>
        <p:spPr bwMode="auto">
          <a:xfrm>
            <a:off x="5148063" y="836712"/>
            <a:ext cx="3591599" cy="4824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1520" y="548680"/>
            <a:ext cx="5472608" cy="4546822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dirty="0"/>
              <a:t>This chart shows how Fred spends an average school day.</a:t>
            </a:r>
          </a:p>
          <a:p>
            <a:pPr algn="ctr"/>
            <a:endParaRPr lang="en-GB" sz="2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7602152"/>
              </p:ext>
            </p:extLst>
          </p:nvPr>
        </p:nvGraphicFramePr>
        <p:xfrm>
          <a:off x="323529" y="476672"/>
          <a:ext cx="547260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To construct a simple pie chart and interpret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40152" y="548680"/>
                <a:ext cx="2952328" cy="4546822"/>
              </a:xfrm>
              <a:prstGeom prst="rect">
                <a:avLst/>
              </a:prstGeom>
              <a:ln w="571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Fred spends 8 hours sleeping.</a:t>
                </a:r>
              </a:p>
              <a:p>
                <a:endParaRPr lang="en-GB" sz="2200" dirty="0"/>
              </a:p>
              <a:p>
                <a:r>
                  <a:rPr lang="en-GB" sz="2200" dirty="0" smtClean="0"/>
                  <a:t>As a fraction: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24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200" b="0" dirty="0" smtClean="0"/>
              </a:p>
              <a:p>
                <a:endParaRPr lang="en-GB" sz="2200" dirty="0" smtClean="0">
                  <a:latin typeface="+mj-lt"/>
                </a:endParaRPr>
              </a:p>
              <a:p>
                <a:r>
                  <a:rPr lang="en-GB" sz="2200" dirty="0" smtClean="0">
                    <a:latin typeface="+mj-lt"/>
                  </a:rPr>
                  <a:t>As a decimal: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</a:rPr>
                        <m:t>8 </m:t>
                      </m:r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÷</m:t>
                      </m:r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 24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0.</m:t>
                      </m:r>
                      <m:acc>
                        <m:accPr>
                          <m:chr m:val="̇"/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GB" sz="2200" i="0">
                              <a:latin typeface="+mj-lt"/>
                              <a:ea typeface="Cambria Math"/>
                            </a:rPr>
                            <m:t>3</m:t>
                          </m:r>
                        </m:e>
                      </m:acc>
                    </m:oMath>
                  </m:oMathPara>
                </a14:m>
                <a:endParaRPr lang="en-GB" sz="2200" dirty="0" smtClean="0">
                  <a:latin typeface="+mj-lt"/>
                </a:endParaRPr>
              </a:p>
              <a:p>
                <a:endParaRPr lang="en-GB" sz="2200" dirty="0">
                  <a:latin typeface="+mj-lt"/>
                </a:endParaRPr>
              </a:p>
              <a:p>
                <a:r>
                  <a:rPr lang="en-GB" sz="2200" dirty="0" smtClean="0">
                    <a:latin typeface="+mj-lt"/>
                  </a:rPr>
                  <a:t>As a percentage: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200" i="0">
                          <a:latin typeface="+mj-lt"/>
                          <a:ea typeface="Cambria Math"/>
                        </a:rPr>
                        <m:t>0.</m:t>
                      </m:r>
                      <m:acc>
                        <m:accPr>
                          <m:chr m:val="̇"/>
                          <m:ctrlPr>
                            <a:rPr lang="en-GB" sz="2200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GB" sz="2200" i="0">
                              <a:latin typeface="+mj-lt"/>
                              <a:ea typeface="Cambria Math"/>
                            </a:rPr>
                            <m:t>3</m:t>
                          </m:r>
                        </m:e>
                      </m:acc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200" i="0" smtClean="0">
                          <a:latin typeface="+mj-lt"/>
                          <a:ea typeface="Cambria Math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 100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33.</m:t>
                      </m:r>
                      <m:acc>
                        <m:accPr>
                          <m:chr m:val="̇"/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m:rPr>
                              <m:nor/>
                            </m:rPr>
                            <a:rPr lang="en-GB" sz="2200" i="0">
                              <a:latin typeface="+mj-lt"/>
                              <a:ea typeface="Cambria Math"/>
                            </a:rPr>
                            <m:t>3</m:t>
                          </m:r>
                        </m:e>
                      </m:acc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%</m:t>
                      </m:r>
                    </m:oMath>
                  </m:oMathPara>
                </a14:m>
                <a:endParaRPr lang="en-GB" sz="2200" b="0" dirty="0" smtClean="0">
                  <a:latin typeface="+mj-lt"/>
                  <a:ea typeface="Cambria Math"/>
                </a:endParaRPr>
              </a:p>
              <a:p>
                <a:endParaRPr lang="en-GB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548680"/>
                <a:ext cx="2952328" cy="4546822"/>
              </a:xfrm>
              <a:prstGeom prst="rect">
                <a:avLst/>
              </a:prstGeom>
              <a:blipFill rotWithShape="1">
                <a:blip r:embed="rId4"/>
                <a:stretch>
                  <a:fillRect l="-1619" t="-397" r="-607"/>
                </a:stretch>
              </a:blipFill>
              <a:ln w="5715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1520" y="5301208"/>
            <a:ext cx="8640960" cy="1107996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u="sng" dirty="0"/>
              <a:t>Task</a:t>
            </a:r>
            <a:r>
              <a:rPr lang="en-GB" sz="2200" dirty="0"/>
              <a:t>: Calculate the proportions of your day spent on each activity. Give your answers as fractions, decimals and percentages, showing clearly how you worked each out. </a:t>
            </a:r>
          </a:p>
        </p:txBody>
      </p:sp>
    </p:spTree>
    <p:extLst>
      <p:ext uri="{BB962C8B-B14F-4D97-AF65-F5344CB8AC3E}">
        <p14:creationId xmlns:p14="http://schemas.microsoft.com/office/powerpoint/2010/main" val="118877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11380" y="-27384"/>
            <a:ext cx="9155380" cy="6912768"/>
          </a:xfrm>
          <a:prstGeom prst="frame">
            <a:avLst>
              <a:gd name="adj1" fmla="val 12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496" y="11852"/>
            <a:ext cx="9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solidFill>
                  <a:schemeClr val="accent6"/>
                </a:solidFill>
              </a:rPr>
              <a:t>LO</a:t>
            </a:r>
            <a:r>
              <a:rPr lang="en-GB" sz="2200" b="1" dirty="0" smtClean="0">
                <a:solidFill>
                  <a:schemeClr val="accent6"/>
                </a:solidFill>
              </a:rPr>
              <a:t>: To construct a simple pie chart and interpret proportions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1520" y="548680"/>
                <a:ext cx="4140460" cy="3124060"/>
              </a:xfrm>
              <a:prstGeom prst="rect">
                <a:avLst/>
              </a:prstGeom>
              <a:ln w="571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Fred spends 2 hours eating and drinking.</a:t>
                </a:r>
              </a:p>
              <a:p>
                <a:endParaRPr lang="en-GB" sz="2200" dirty="0"/>
              </a:p>
              <a:p>
                <a:r>
                  <a:rPr lang="en-GB" sz="2200" dirty="0" smtClean="0"/>
                  <a:t>As a fraction: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24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 b="0" i="0" smtClean="0">
                              <a:latin typeface="+mj-lt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2200" b="0" dirty="0" smtClean="0"/>
              </a:p>
              <a:p>
                <a:endParaRPr lang="en-GB" sz="2200" dirty="0" smtClean="0">
                  <a:latin typeface="+mj-lt"/>
                </a:endParaRPr>
              </a:p>
              <a:p>
                <a:r>
                  <a:rPr lang="en-GB" sz="2200" dirty="0"/>
                  <a:t>The average life expectancy is about 80 years</a:t>
                </a:r>
                <a:r>
                  <a:rPr lang="en-GB" sz="2200" dirty="0" smtClean="0"/>
                  <a:t>.</a:t>
                </a:r>
                <a:endParaRPr lang="en-GB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48680"/>
                <a:ext cx="4140460" cy="3124060"/>
              </a:xfrm>
              <a:prstGeom prst="rect">
                <a:avLst/>
              </a:prstGeom>
              <a:blipFill rotWithShape="1">
                <a:blip r:embed="rId3"/>
                <a:stretch>
                  <a:fillRect l="-1163" t="-576" b="-1919"/>
                </a:stretch>
              </a:blipFill>
              <a:ln w="5715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1520" y="5085184"/>
            <a:ext cx="8640960" cy="144655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200" u="sng" dirty="0"/>
              <a:t>Task</a:t>
            </a:r>
            <a:r>
              <a:rPr lang="en-GB" sz="2200" dirty="0"/>
              <a:t>: </a:t>
            </a:r>
            <a:r>
              <a:rPr lang="en-GB" sz="2200" dirty="0" smtClean="0"/>
              <a:t>If you lived for 80 years, how much time would you spend on each of your activities?</a:t>
            </a:r>
          </a:p>
          <a:p>
            <a:r>
              <a:rPr lang="en-GB" sz="2200" dirty="0" smtClean="0"/>
              <a:t>(You could group school/homework together to give 8 hours working, which is typical for an adult).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52020" y="548680"/>
                <a:ext cx="4140460" cy="4287777"/>
              </a:xfrm>
              <a:prstGeom prst="rect">
                <a:avLst/>
              </a:prstGeom>
              <a:ln w="57150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200" dirty="0" smtClean="0"/>
                  <a:t>In his life, Fred spends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2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200" b="0" i="0" smtClean="0"/>
                          <m:t>12</m:t>
                        </m:r>
                      </m:den>
                    </m:f>
                  </m:oMath>
                </a14:m>
                <a:r>
                  <a:rPr lang="en-GB" sz="2200" b="0" dirty="0" smtClean="0"/>
                  <a:t> of his time eating and drinking.</a:t>
                </a:r>
              </a:p>
              <a:p>
                <a:endParaRPr lang="en-GB" sz="2200" dirty="0"/>
              </a:p>
              <a:p>
                <a:r>
                  <a:rPr lang="en-GB" sz="2200" b="0" dirty="0" smtClean="0"/>
                  <a:t>So he spends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2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20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200"/>
                          <m:t>12</m:t>
                        </m:r>
                      </m:den>
                    </m:f>
                  </m:oMath>
                </a14:m>
                <a:r>
                  <a:rPr lang="en-GB" sz="2200" b="0" dirty="0" smtClean="0"/>
                  <a:t> of 80 years</a:t>
                </a:r>
              </a:p>
              <a:p>
                <a:r>
                  <a:rPr lang="en-GB" sz="2200" dirty="0" smtClean="0"/>
                  <a:t>eating and drinking.</a:t>
                </a:r>
              </a:p>
              <a:p>
                <a:endParaRPr lang="en-GB" sz="2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2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20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200"/>
                            <m:t>12</m:t>
                          </m:r>
                        </m:den>
                      </m:f>
                      <m:r>
                        <m:rPr>
                          <m:nor/>
                        </m:rPr>
                        <a:rPr lang="en-GB" sz="2200" i="0" smtClean="0">
                          <a:latin typeface="+mj-lt"/>
                          <a:ea typeface="Cambria Math"/>
                        </a:rPr>
                        <m:t>×</m:t>
                      </m:r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 80</m:t>
                      </m:r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m:rPr>
                          <m:nor/>
                        </m:rPr>
                        <a:rPr lang="en-GB" sz="2200" b="0" i="0" smtClean="0">
                          <a:latin typeface="+mj-lt"/>
                          <a:ea typeface="Cambria Math"/>
                        </a:rPr>
                        <m:t>6.666…</m:t>
                      </m:r>
                    </m:oMath>
                  </m:oMathPara>
                </a14:m>
                <a:endParaRPr lang="en-GB" sz="2200" b="0" dirty="0" smtClean="0">
                  <a:latin typeface="+mj-lt"/>
                </a:endParaRPr>
              </a:p>
              <a:p>
                <a:endParaRPr lang="en-GB" sz="2200" dirty="0"/>
              </a:p>
              <a:p>
                <a:r>
                  <a:rPr lang="en-GB" sz="2200" b="0" dirty="0" smtClean="0"/>
                  <a:t>Fred spends about 6-7 years of his life eating and drinking.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548680"/>
                <a:ext cx="4140460" cy="4287777"/>
              </a:xfrm>
              <a:prstGeom prst="rect">
                <a:avLst/>
              </a:prstGeom>
              <a:blipFill rotWithShape="1">
                <a:blip r:embed="rId4"/>
                <a:stretch>
                  <a:fillRect l="-1308" r="-1744" b="-1124"/>
                </a:stretch>
              </a:blipFill>
              <a:ln w="5715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34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P spid="12" grpId="0" animBg="1"/>
      <p:bldP spid="10" grpId="0" uiExpand="1" build="allAtOnce" animBg="1"/>
    </p:bldLst>
  </p:timing>
</p:sld>
</file>

<file path=ppt/theme/theme1.xml><?xml version="1.0" encoding="utf-8"?>
<a:theme xmlns:a="http://schemas.openxmlformats.org/drawingml/2006/main" name="QQ Template">
  <a:themeElements>
    <a:clrScheme name="Custom 10">
      <a:dk1>
        <a:sysClr val="windowText" lastClr="000000"/>
      </a:dk1>
      <a:lt1>
        <a:sysClr val="window" lastClr="FFFFFF"/>
      </a:lt1>
      <a:dk2>
        <a:srgbClr val="7030A0"/>
      </a:dk2>
      <a:lt2>
        <a:srgbClr val="E7ECED"/>
      </a:lt2>
      <a:accent1>
        <a:srgbClr val="FF0000"/>
      </a:accent1>
      <a:accent2>
        <a:srgbClr val="FFC000"/>
      </a:accent2>
      <a:accent3>
        <a:srgbClr val="FFFF00"/>
      </a:accent3>
      <a:accent4>
        <a:srgbClr val="00B0F0"/>
      </a:accent4>
      <a:accent5>
        <a:srgbClr val="00B050"/>
      </a:accent5>
      <a:accent6>
        <a:srgbClr val="0070C0"/>
      </a:accent6>
      <a:hlink>
        <a:srgbClr val="0070C0"/>
      </a:hlink>
      <a:folHlink>
        <a:srgbClr val="00206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QQ Template</Template>
  <TotalTime>120</TotalTime>
  <Words>351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QQ Template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Norledge</dc:creator>
  <cp:keywords>pie charts</cp:keywords>
  <dc:description>(C) NorledgeMaths</dc:description>
  <cp:lastModifiedBy>Christine Norledge</cp:lastModifiedBy>
  <cp:revision>11</cp:revision>
  <dcterms:created xsi:type="dcterms:W3CDTF">2014-10-27T14:10:54Z</dcterms:created>
  <dcterms:modified xsi:type="dcterms:W3CDTF">2014-11-12T20:10:28Z</dcterms:modified>
</cp:coreProperties>
</file>